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 id="2147483690" r:id="rId7"/>
    <p:sldMasterId id="214748369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y="6858000" cx="12192000"/>
  <p:notesSz cx="6858000" cy="9144000"/>
  <p:embeddedFontLst>
    <p:embeddedFont>
      <p:font typeface="Roboto"/>
      <p:regular r:id="rId63"/>
      <p:bold r:id="rId64"/>
      <p:italic r:id="rId65"/>
      <p:boldItalic r:id="rId66"/>
    </p:embeddedFont>
    <p:embeddedFont>
      <p:font typeface="Roboto Medium"/>
      <p:regular r:id="rId67"/>
      <p:bold r:id="rId68"/>
      <p:italic r:id="rId69"/>
      <p:boldItalic r:id="rId70"/>
    </p:embeddedFont>
    <p:embeddedFont>
      <p:font typeface="Signika"/>
      <p:regular r:id="rId71"/>
      <p:bold r:id="rId72"/>
    </p:embeddedFont>
    <p:embeddedFont>
      <p:font typeface="Montserrat"/>
      <p:regular r:id="rId73"/>
      <p:bold r:id="rId74"/>
      <p:italic r:id="rId75"/>
      <p:boldItalic r:id="rId76"/>
    </p:embeddedFont>
    <p:embeddedFont>
      <p:font typeface="Roboto Light"/>
      <p:regular r:id="rId77"/>
      <p:bold r:id="rId78"/>
      <p:italic r:id="rId79"/>
      <p:boldItalic r:id="rId80"/>
    </p:embeddedFont>
    <p:embeddedFont>
      <p:font typeface="Helvetica Neue"/>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21F693-E96C-41E1-A66E-38A26D72B503}">
  <a:tblStyle styleId="{5A21F693-E96C-41E1-A66E-38A26D72B50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6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RobotoLight-boldItalic.fntdata"/><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Montserrat-regular.fntdata"/><Relationship Id="rId72" Type="http://schemas.openxmlformats.org/officeDocument/2006/relationships/font" Target="fonts/Signika-bold.fntdata"/><Relationship Id="rId31" Type="http://schemas.openxmlformats.org/officeDocument/2006/relationships/slide" Target="slides/slide22.xml"/><Relationship Id="rId75" Type="http://schemas.openxmlformats.org/officeDocument/2006/relationships/font" Target="fonts/Montserrat-italic.fntdata"/><Relationship Id="rId30" Type="http://schemas.openxmlformats.org/officeDocument/2006/relationships/slide" Target="slides/slide21.xml"/><Relationship Id="rId74" Type="http://schemas.openxmlformats.org/officeDocument/2006/relationships/font" Target="fonts/Montserrat-bold.fntdata"/><Relationship Id="rId33" Type="http://schemas.openxmlformats.org/officeDocument/2006/relationships/slide" Target="slides/slide24.xml"/><Relationship Id="rId77" Type="http://schemas.openxmlformats.org/officeDocument/2006/relationships/font" Target="fonts/RobotoLight-regular.fntdata"/><Relationship Id="rId32" Type="http://schemas.openxmlformats.org/officeDocument/2006/relationships/slide" Target="slides/slide23.xml"/><Relationship Id="rId76" Type="http://schemas.openxmlformats.org/officeDocument/2006/relationships/font" Target="fonts/Montserrat-boldItalic.fntdata"/><Relationship Id="rId35" Type="http://schemas.openxmlformats.org/officeDocument/2006/relationships/slide" Target="slides/slide26.xml"/><Relationship Id="rId79" Type="http://schemas.openxmlformats.org/officeDocument/2006/relationships/font" Target="fonts/RobotoLight-italic.fntdata"/><Relationship Id="rId34" Type="http://schemas.openxmlformats.org/officeDocument/2006/relationships/slide" Target="slides/slide25.xml"/><Relationship Id="rId78" Type="http://schemas.openxmlformats.org/officeDocument/2006/relationships/font" Target="fonts/RobotoLight-bold.fntdata"/><Relationship Id="rId71" Type="http://schemas.openxmlformats.org/officeDocument/2006/relationships/font" Target="fonts/Signika-regular.fntdata"/><Relationship Id="rId70" Type="http://schemas.openxmlformats.org/officeDocument/2006/relationships/font" Target="fonts/RobotoMedium-bold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3.xml"/><Relationship Id="rId66" Type="http://schemas.openxmlformats.org/officeDocument/2006/relationships/font" Target="fonts/Roboto-boldItalic.fntdata"/><Relationship Id="rId21" Type="http://schemas.openxmlformats.org/officeDocument/2006/relationships/slide" Target="slides/slide12.xml"/><Relationship Id="rId65" Type="http://schemas.openxmlformats.org/officeDocument/2006/relationships/font" Target="fonts/Roboto-italic.fntdata"/><Relationship Id="rId24" Type="http://schemas.openxmlformats.org/officeDocument/2006/relationships/slide" Target="slides/slide15.xml"/><Relationship Id="rId68" Type="http://schemas.openxmlformats.org/officeDocument/2006/relationships/font" Target="fonts/RobotoMedium-bold.fntdata"/><Relationship Id="rId23" Type="http://schemas.openxmlformats.org/officeDocument/2006/relationships/slide" Target="slides/slide14.xml"/><Relationship Id="rId67" Type="http://schemas.openxmlformats.org/officeDocument/2006/relationships/font" Target="fonts/RobotoMedium-regular.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Medium-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MY"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78cf0a3fc7_0_4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78cf0a3fc7_0_4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8cf0a3fc7_0_5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178cf0a3fc7_0_5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78cf0a3fc7_0_5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178cf0a3fc7_0_5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78cf0a3fc7_0_5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178cf0a3fc7_0_5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85a03380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2c85a03380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78cf0a3fc7_0_5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178cf0a3fc7_0_5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78cf0a3fc7_0_5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178cf0a3fc7_0_5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78cf0a3fc7_0_5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178cf0a3fc7_0_5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78cf0a3fc7_0_5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178cf0a3fc7_0_5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78cf0a3fc7_0_5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178cf0a3fc7_0_5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78cf0a3fc7_0_5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178cf0a3fc7_0_5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8cf0a3fc7_0_50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178cf0a3fc7_0_5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78cf0a3fc7_0_5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178cf0a3fc7_0_5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78cf0a3fc7_0_5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178cf0a3fc7_0_54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78cf0a3fc7_0_5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178cf0a3fc7_0_5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78cf0a3fc7_0_5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178cf0a3fc7_0_5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78cf0a3fc7_0_5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178cf0a3fc7_0_55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78cf0a3fc7_0_5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178cf0a3fc7_0_5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lang="en-MY" sz="1200">
                <a:solidFill>
                  <a:schemeClr val="dk1"/>
                </a:solidFill>
                <a:latin typeface="Arial"/>
                <a:ea typeface="Arial"/>
                <a:cs typeface="Arial"/>
                <a:sym typeface="Arial"/>
              </a:rPr>
              <a:t>3. Follow up decision for at least 3 times, if customer unable to provide an answer proceed to Close Lost</a:t>
            </a:r>
            <a:endParaRPr/>
          </a:p>
          <a:p>
            <a:pPr indent="-228600" lvl="0" marL="457200" marR="0" rtl="0" algn="l">
              <a:lnSpc>
                <a:spcPct val="100000"/>
              </a:lnSpc>
              <a:spcBef>
                <a:spcPts val="0"/>
              </a:spcBef>
              <a:spcAft>
                <a:spcPts val="0"/>
              </a:spcAft>
              <a:buSzPts val="1400"/>
              <a:buNone/>
            </a:pPr>
            <a:r>
              <a:rPr b="0" i="0" lang="en-MY" sz="1200">
                <a:solidFill>
                  <a:schemeClr val="dk1"/>
                </a:solidFill>
                <a:latin typeface="Arial"/>
                <a:ea typeface="Arial"/>
                <a:cs typeface="Arial"/>
                <a:sym typeface="Arial"/>
              </a:rPr>
              <a:t>Type a message...</a:t>
            </a:r>
            <a:endParaRPr/>
          </a:p>
          <a:p>
            <a:pPr indent="-228600" lvl="0" marL="457200" marR="0" rtl="0" algn="l">
              <a:lnSpc>
                <a:spcPct val="100000"/>
              </a:lnSpc>
              <a:spcBef>
                <a:spcPts val="0"/>
              </a:spcBef>
              <a:spcAft>
                <a:spcPts val="0"/>
              </a:spcAft>
              <a:buSzPts val="1400"/>
              <a:buNone/>
            </a:pPr>
            <a:br>
              <a:rPr b="0" i="0" lang="en-MY" sz="1200">
                <a:solidFill>
                  <a:schemeClr val="dk1"/>
                </a:solidFill>
                <a:latin typeface="Arial"/>
                <a:ea typeface="Arial"/>
                <a:cs typeface="Arial"/>
                <a:sym typeface="Arial"/>
              </a:rPr>
            </a:br>
            <a:endParaRPr b="0" i="0" sz="1200">
              <a:solidFill>
                <a:schemeClr val="dk1"/>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78cf0a3fc7_0_4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178cf0a3fc7_0_4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9f096db37e_1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9f096db37e_1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9f096db37e_1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19f096db37e_1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78cf0a3fc7_0_4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178cf0a3fc7_0_4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8cf0a3fc7_0_50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178cf0a3fc7_0_50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9f9eec0e9b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9f9eec0e9b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9f9eec0e9b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19f9eec0e9b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78cf0a3fc7_0_45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g178cf0a3fc7_0_4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9f9eec0e9b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9f9eec0e9b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78cf0a3fc7_0_4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178cf0a3fc7_0_4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9f9eec0e9b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19f9eec0e9b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9f9eec0e9b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19f9eec0e9b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9f9eec0e9b_2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19f9eec0e9b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9f9eec0e9b_2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9f9eec0e9b_2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78cf0a3fc7_0_4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178cf0a3fc7_0_4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8cf0a3fc7_0_50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78cf0a3fc7_0_50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9f9eec0e9b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19f9eec0e9b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9f9eec0e9b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19f9eec0e9b_2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9f9eec0e9b_2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g19f9eec0e9b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9f9eec0e9b_2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19f9eec0e9b_2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9f9eec0e9b_2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19f9eec0e9b_2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78cf0a3fc7_0_48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g178cf0a3fc7_0_4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9f9eec0e9b_2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19f9eec0e9b_2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9f9eec0e9b_2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g19f9eec0e9b_2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9f9eec0e9b_2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g19f9eec0e9b_2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78cf0a3fc7_0_4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g178cf0a3fc7_0_4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8cf0a3fc7_0_5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178cf0a3fc7_0_5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9f9eec0e9b_2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g19f9eec0e9b_2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9f9eec0e9b_2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g19f9eec0e9b_2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9f9eec0e9b_2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19f9eec0e9b_2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9f9eec0e9b_2_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g19f9eec0e9b_2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8cf0a3fc7_0_5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178cf0a3fc7_0_5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78cf0a3fc7_0_5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178cf0a3fc7_0_5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78cf0a3fc7_0_5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178cf0a3fc7_0_5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78cf0a3fc7_0_5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178cf0a3fc7_0_5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jp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type="secHead">
  <p:cSld name="SECTION_HEADER">
    <p:spTree>
      <p:nvGrpSpPr>
        <p:cNvPr id="13" name="Shape 13"/>
        <p:cNvGrpSpPr/>
        <p:nvPr/>
      </p:nvGrpSpPr>
      <p:grpSpPr>
        <a:xfrm>
          <a:off x="0" y="0"/>
          <a:ext cx="0" cy="0"/>
          <a:chOff x="0" y="0"/>
          <a:chExt cx="0" cy="0"/>
        </a:xfrm>
      </p:grpSpPr>
      <p:sp>
        <p:nvSpPr>
          <p:cNvPr id="14" name="Google Shape;14;p2"/>
          <p:cNvSpPr txBox="1"/>
          <p:nvPr>
            <p:ph type="title"/>
          </p:nvPr>
        </p:nvSpPr>
        <p:spPr>
          <a:xfrm>
            <a:off x="415600" y="2742433"/>
            <a:ext cx="113608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15" name="Google Shape;15;p2"/>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16" name="Google Shape;16;p2"/>
          <p:cNvCxnSpPr/>
          <p:nvPr/>
        </p:nvCxnSpPr>
        <p:spPr>
          <a:xfrm>
            <a:off x="2713400" y="3717233"/>
            <a:ext cx="6765200" cy="0"/>
          </a:xfrm>
          <a:prstGeom prst="straightConnector1">
            <a:avLst/>
          </a:prstGeom>
          <a:noFill/>
          <a:ln cap="flat" cmpd="sng" w="38100">
            <a:solidFill>
              <a:srgbClr val="FFAB40"/>
            </a:solidFill>
            <a:prstDash val="solid"/>
            <a:round/>
            <a:headEnd len="sm" w="sm" type="none"/>
            <a:tailEnd len="sm" w="sm" type="none"/>
          </a:ln>
        </p:spPr>
      </p:cxnSp>
      <p:sp>
        <p:nvSpPr>
          <p:cNvPr id="17" name="Google Shape;17;p2"/>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Roboto Medium"/>
              <a:buNone/>
              <a:defRPr sz="1867">
                <a:solidFill>
                  <a:schemeClr val="accent2"/>
                </a:solidFill>
                <a:latin typeface="Roboto Medium"/>
                <a:ea typeface="Roboto Medium"/>
                <a:cs typeface="Roboto Medium"/>
                <a:sym typeface="Roboto Medium"/>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lank Left">
  <p:cSld name="White Blank Left">
    <p:spTree>
      <p:nvGrpSpPr>
        <p:cNvPr id="53" name="Shape 53"/>
        <p:cNvGrpSpPr/>
        <p:nvPr/>
      </p:nvGrpSpPr>
      <p:grpSpPr>
        <a:xfrm>
          <a:off x="0" y="0"/>
          <a:ext cx="0" cy="0"/>
          <a:chOff x="0" y="0"/>
          <a:chExt cx="0" cy="0"/>
        </a:xfrm>
      </p:grpSpPr>
      <p:sp>
        <p:nvSpPr>
          <p:cNvPr id="54" name="Google Shape;54;p11"/>
          <p:cNvSpPr/>
          <p:nvPr/>
        </p:nvSpPr>
        <p:spPr>
          <a:xfrm>
            <a:off x="320800" y="668641"/>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55" name="Google Shape;55;p11"/>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56" name="Google Shape;56;p11"/>
          <p:cNvSpPr txBox="1"/>
          <p:nvPr>
            <p:ph idx="1" type="body"/>
          </p:nvPr>
        </p:nvSpPr>
        <p:spPr>
          <a:xfrm>
            <a:off x="609600" y="1851100"/>
            <a:ext cx="10872900" cy="3594900"/>
          </a:xfrm>
          <a:prstGeom prst="rect">
            <a:avLst/>
          </a:prstGeom>
          <a:noFill/>
          <a:ln>
            <a:noFill/>
          </a:ln>
        </p:spPr>
        <p:txBody>
          <a:bodyPr anchorCtr="0" anchor="t" bIns="0" lIns="0" spcFirstLastPara="1" rIns="0" wrap="square" tIns="0">
            <a:noAutofit/>
          </a:bodyPr>
          <a:lstStyle>
            <a:lvl1pPr indent="-292100" lvl="0" marL="457200" rtl="0" algn="l">
              <a:lnSpc>
                <a:spcPct val="120000"/>
              </a:lnSpc>
              <a:spcBef>
                <a:spcPts val="0"/>
              </a:spcBef>
              <a:spcAft>
                <a:spcPts val="0"/>
              </a:spcAft>
              <a:buClr>
                <a:schemeClr val="dk2"/>
              </a:buClr>
              <a:buSzPts val="1000"/>
              <a:buChar char="•"/>
              <a:defRPr>
                <a:solidFill>
                  <a:schemeClr val="dk2"/>
                </a:solidFill>
              </a:defRPr>
            </a:lvl1pPr>
            <a:lvl2pPr indent="-292100" lvl="1" marL="914400" rtl="0" algn="l">
              <a:lnSpc>
                <a:spcPct val="120000"/>
              </a:lnSpc>
              <a:spcBef>
                <a:spcPts val="0"/>
              </a:spcBef>
              <a:spcAft>
                <a:spcPts val="0"/>
              </a:spcAft>
              <a:buClr>
                <a:schemeClr val="dk2"/>
              </a:buClr>
              <a:buSzPts val="1000"/>
              <a:buChar char="•"/>
              <a:defRPr>
                <a:solidFill>
                  <a:schemeClr val="dk2"/>
                </a:solidFill>
              </a:defRPr>
            </a:lvl2pPr>
            <a:lvl3pPr indent="-292100" lvl="2" marL="1371600" rtl="0" algn="l">
              <a:lnSpc>
                <a:spcPct val="120000"/>
              </a:lnSpc>
              <a:spcBef>
                <a:spcPts val="0"/>
              </a:spcBef>
              <a:spcAft>
                <a:spcPts val="0"/>
              </a:spcAft>
              <a:buClr>
                <a:schemeClr val="dk2"/>
              </a:buClr>
              <a:buSzPts val="1000"/>
              <a:buChar char="•"/>
              <a:defRPr>
                <a:solidFill>
                  <a:schemeClr val="dk2"/>
                </a:solidFill>
              </a:defRPr>
            </a:lvl3pPr>
            <a:lvl4pPr indent="-292100" lvl="3" marL="1828800" rtl="0" algn="l">
              <a:lnSpc>
                <a:spcPct val="120000"/>
              </a:lnSpc>
              <a:spcBef>
                <a:spcPts val="0"/>
              </a:spcBef>
              <a:spcAft>
                <a:spcPts val="0"/>
              </a:spcAft>
              <a:buClr>
                <a:schemeClr val="dk2"/>
              </a:buClr>
              <a:buSzPts val="1000"/>
              <a:buChar char="•"/>
              <a:defRPr>
                <a:solidFill>
                  <a:schemeClr val="dk2"/>
                </a:solidFill>
              </a:defRPr>
            </a:lvl4pPr>
            <a:lvl5pPr indent="-292100" lvl="4" marL="2286000" rtl="0" algn="l">
              <a:lnSpc>
                <a:spcPct val="120000"/>
              </a:lnSpc>
              <a:spcBef>
                <a:spcPts val="0"/>
              </a:spcBef>
              <a:spcAft>
                <a:spcPts val="0"/>
              </a:spcAft>
              <a:buClr>
                <a:schemeClr val="dk2"/>
              </a:buClr>
              <a:buSzPts val="1000"/>
              <a:buChar char="•"/>
              <a:defRPr>
                <a:solidFill>
                  <a:schemeClr val="dk2"/>
                </a:solidFill>
              </a:defRPr>
            </a:lvl5pPr>
            <a:lvl6pPr indent="-292100" lvl="5" marL="2743200" rtl="0" algn="l">
              <a:lnSpc>
                <a:spcPct val="120000"/>
              </a:lnSpc>
              <a:spcBef>
                <a:spcPts val="0"/>
              </a:spcBef>
              <a:spcAft>
                <a:spcPts val="0"/>
              </a:spcAft>
              <a:buClr>
                <a:schemeClr val="dk2"/>
              </a:buClr>
              <a:buSzPts val="1000"/>
              <a:buChar char="•"/>
              <a:defRPr>
                <a:solidFill>
                  <a:schemeClr val="dk2"/>
                </a:solidFill>
              </a:defRPr>
            </a:lvl6pPr>
            <a:lvl7pPr indent="-292100" lvl="6" marL="3200400" rtl="0" algn="l">
              <a:lnSpc>
                <a:spcPct val="120000"/>
              </a:lnSpc>
              <a:spcBef>
                <a:spcPts val="0"/>
              </a:spcBef>
              <a:spcAft>
                <a:spcPts val="0"/>
              </a:spcAft>
              <a:buClr>
                <a:schemeClr val="dk2"/>
              </a:buClr>
              <a:buSzPts val="1000"/>
              <a:buChar char="•"/>
              <a:defRPr>
                <a:solidFill>
                  <a:schemeClr val="dk2"/>
                </a:solidFill>
              </a:defRPr>
            </a:lvl7pPr>
            <a:lvl8pPr indent="-292100" lvl="7" marL="3657600" rtl="0" algn="l">
              <a:lnSpc>
                <a:spcPct val="120000"/>
              </a:lnSpc>
              <a:spcBef>
                <a:spcPts val="0"/>
              </a:spcBef>
              <a:spcAft>
                <a:spcPts val="0"/>
              </a:spcAft>
              <a:buClr>
                <a:schemeClr val="dk2"/>
              </a:buClr>
              <a:buSzPts val="1000"/>
              <a:buChar char="•"/>
              <a:defRPr>
                <a:solidFill>
                  <a:schemeClr val="dk2"/>
                </a:solidFill>
              </a:defRPr>
            </a:lvl8pPr>
            <a:lvl9pPr indent="-292100" lvl="8" marL="4114800" rtl="0" algn="l">
              <a:lnSpc>
                <a:spcPct val="120000"/>
              </a:lnSpc>
              <a:spcBef>
                <a:spcPts val="0"/>
              </a:spcBef>
              <a:spcAft>
                <a:spcPts val="0"/>
              </a:spcAft>
              <a:buClr>
                <a:schemeClr val="dk2"/>
              </a:buClr>
              <a:buSzPts val="1000"/>
              <a:buChar char="•"/>
              <a:defRPr>
                <a:solidFill>
                  <a:schemeClr val="dk2"/>
                </a:solidFill>
              </a:defRPr>
            </a:lvl9pPr>
          </a:lstStyle>
          <a:p/>
        </p:txBody>
      </p:sp>
      <p:sp>
        <p:nvSpPr>
          <p:cNvPr id="57" name="Google Shape;57;p11"/>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
        <p:nvSpPr>
          <p:cNvPr id="58" name="Google Shape;58;p11"/>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59" name="Google Shape;59;p11"/>
          <p:cNvSpPr txBox="1"/>
          <p:nvPr>
            <p:ph type="title"/>
          </p:nvPr>
        </p:nvSpPr>
        <p:spPr>
          <a:xfrm>
            <a:off x="609600" y="1062667"/>
            <a:ext cx="10905900" cy="30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9pPr>
          </a:lstStyle>
          <a:p/>
        </p:txBody>
      </p:sp>
      <p:sp>
        <p:nvSpPr>
          <p:cNvPr id="60" name="Google Shape;60;p11"/>
          <p:cNvSpPr/>
          <p:nvPr/>
        </p:nvSpPr>
        <p:spPr>
          <a:xfrm>
            <a:off x="0" y="8075"/>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3"/>
          <p:cNvSpPr txBox="1"/>
          <p:nvPr>
            <p:ph type="ctrTitle"/>
          </p:nvPr>
        </p:nvSpPr>
        <p:spPr>
          <a:xfrm>
            <a:off x="1476000" y="1042033"/>
            <a:ext cx="9240000" cy="2736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333"/>
            </a:lvl1pPr>
            <a:lvl2pPr lvl="1" rtl="0" algn="ctr">
              <a:lnSpc>
                <a:spcPct val="100000"/>
              </a:lnSpc>
              <a:spcBef>
                <a:spcPts val="0"/>
              </a:spcBef>
              <a:spcAft>
                <a:spcPts val="0"/>
              </a:spcAft>
              <a:buSzPts val="3500"/>
              <a:buNone/>
              <a:defRPr sz="4667"/>
            </a:lvl2pPr>
            <a:lvl3pPr lvl="2" rtl="0" algn="ctr">
              <a:lnSpc>
                <a:spcPct val="100000"/>
              </a:lnSpc>
              <a:spcBef>
                <a:spcPts val="0"/>
              </a:spcBef>
              <a:spcAft>
                <a:spcPts val="0"/>
              </a:spcAft>
              <a:buSzPts val="3500"/>
              <a:buNone/>
              <a:defRPr sz="4667"/>
            </a:lvl3pPr>
            <a:lvl4pPr lvl="3" rtl="0" algn="ctr">
              <a:lnSpc>
                <a:spcPct val="100000"/>
              </a:lnSpc>
              <a:spcBef>
                <a:spcPts val="0"/>
              </a:spcBef>
              <a:spcAft>
                <a:spcPts val="0"/>
              </a:spcAft>
              <a:buSzPts val="3500"/>
              <a:buNone/>
              <a:defRPr sz="4667"/>
            </a:lvl4pPr>
            <a:lvl5pPr lvl="4" rtl="0" algn="ctr">
              <a:lnSpc>
                <a:spcPct val="100000"/>
              </a:lnSpc>
              <a:spcBef>
                <a:spcPts val="0"/>
              </a:spcBef>
              <a:spcAft>
                <a:spcPts val="0"/>
              </a:spcAft>
              <a:buSzPts val="3500"/>
              <a:buNone/>
              <a:defRPr sz="4667"/>
            </a:lvl5pPr>
            <a:lvl6pPr lvl="5" rtl="0" algn="ctr">
              <a:lnSpc>
                <a:spcPct val="100000"/>
              </a:lnSpc>
              <a:spcBef>
                <a:spcPts val="0"/>
              </a:spcBef>
              <a:spcAft>
                <a:spcPts val="0"/>
              </a:spcAft>
              <a:buSzPts val="3500"/>
              <a:buNone/>
              <a:defRPr sz="4667"/>
            </a:lvl6pPr>
            <a:lvl7pPr lvl="6" rtl="0" algn="ctr">
              <a:lnSpc>
                <a:spcPct val="100000"/>
              </a:lnSpc>
              <a:spcBef>
                <a:spcPts val="0"/>
              </a:spcBef>
              <a:spcAft>
                <a:spcPts val="0"/>
              </a:spcAft>
              <a:buSzPts val="3500"/>
              <a:buNone/>
              <a:defRPr sz="4667"/>
            </a:lvl7pPr>
            <a:lvl8pPr lvl="7" rtl="0" algn="ctr">
              <a:lnSpc>
                <a:spcPct val="100000"/>
              </a:lnSpc>
              <a:spcBef>
                <a:spcPts val="0"/>
              </a:spcBef>
              <a:spcAft>
                <a:spcPts val="0"/>
              </a:spcAft>
              <a:buSzPts val="3500"/>
              <a:buNone/>
              <a:defRPr sz="4667"/>
            </a:lvl8pPr>
            <a:lvl9pPr lvl="8" rtl="0" algn="ctr">
              <a:lnSpc>
                <a:spcPct val="100000"/>
              </a:lnSpc>
              <a:spcBef>
                <a:spcPts val="0"/>
              </a:spcBef>
              <a:spcAft>
                <a:spcPts val="0"/>
              </a:spcAft>
              <a:buSzPts val="3500"/>
              <a:buNone/>
              <a:defRPr sz="4667"/>
            </a:lvl9pPr>
          </a:lstStyle>
          <a:p/>
        </p:txBody>
      </p:sp>
      <p:sp>
        <p:nvSpPr>
          <p:cNvPr id="67" name="Google Shape;67;p13"/>
          <p:cNvSpPr txBox="1"/>
          <p:nvPr>
            <p:ph idx="1" type="subTitle"/>
          </p:nvPr>
        </p:nvSpPr>
        <p:spPr>
          <a:xfrm>
            <a:off x="415600" y="3778833"/>
            <a:ext cx="11360700" cy="105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rtl="0" algn="ctr">
              <a:lnSpc>
                <a:spcPct val="100000"/>
              </a:lnSpc>
              <a:spcBef>
                <a:spcPts val="0"/>
              </a:spcBef>
              <a:spcAft>
                <a:spcPts val="0"/>
              </a:spcAft>
              <a:buSzPts val="2800"/>
              <a:buNone/>
              <a:defRPr sz="3733"/>
            </a:lvl2pPr>
            <a:lvl3pPr lvl="2" rtl="0" algn="ctr">
              <a:lnSpc>
                <a:spcPct val="100000"/>
              </a:lnSpc>
              <a:spcBef>
                <a:spcPts val="0"/>
              </a:spcBef>
              <a:spcAft>
                <a:spcPts val="0"/>
              </a:spcAft>
              <a:buSzPts val="2800"/>
              <a:buNone/>
              <a:defRPr sz="3733"/>
            </a:lvl3pPr>
            <a:lvl4pPr lvl="3" rtl="0" algn="ctr">
              <a:lnSpc>
                <a:spcPct val="100000"/>
              </a:lnSpc>
              <a:spcBef>
                <a:spcPts val="0"/>
              </a:spcBef>
              <a:spcAft>
                <a:spcPts val="0"/>
              </a:spcAft>
              <a:buSzPts val="2800"/>
              <a:buNone/>
              <a:defRPr sz="3733"/>
            </a:lvl4pPr>
            <a:lvl5pPr lvl="4" rtl="0" algn="ctr">
              <a:lnSpc>
                <a:spcPct val="100000"/>
              </a:lnSpc>
              <a:spcBef>
                <a:spcPts val="0"/>
              </a:spcBef>
              <a:spcAft>
                <a:spcPts val="0"/>
              </a:spcAft>
              <a:buSzPts val="2800"/>
              <a:buNone/>
              <a:defRPr sz="3733"/>
            </a:lvl5pPr>
            <a:lvl6pPr lvl="5" rtl="0" algn="ctr">
              <a:lnSpc>
                <a:spcPct val="100000"/>
              </a:lnSpc>
              <a:spcBef>
                <a:spcPts val="0"/>
              </a:spcBef>
              <a:spcAft>
                <a:spcPts val="0"/>
              </a:spcAft>
              <a:buSzPts val="2800"/>
              <a:buNone/>
              <a:defRPr sz="3733"/>
            </a:lvl6pPr>
            <a:lvl7pPr lvl="6" rtl="0" algn="ctr">
              <a:lnSpc>
                <a:spcPct val="100000"/>
              </a:lnSpc>
              <a:spcBef>
                <a:spcPts val="0"/>
              </a:spcBef>
              <a:spcAft>
                <a:spcPts val="0"/>
              </a:spcAft>
              <a:buSzPts val="2800"/>
              <a:buNone/>
              <a:defRPr sz="3733"/>
            </a:lvl7pPr>
            <a:lvl8pPr lvl="7" rtl="0" algn="ctr">
              <a:lnSpc>
                <a:spcPct val="100000"/>
              </a:lnSpc>
              <a:spcBef>
                <a:spcPts val="0"/>
              </a:spcBef>
              <a:spcAft>
                <a:spcPts val="0"/>
              </a:spcAft>
              <a:buSzPts val="2800"/>
              <a:buNone/>
              <a:defRPr sz="3733"/>
            </a:lvl8pPr>
            <a:lvl9pPr lvl="8" rtl="0" algn="ctr">
              <a:lnSpc>
                <a:spcPct val="100000"/>
              </a:lnSpc>
              <a:spcBef>
                <a:spcPts val="0"/>
              </a:spcBef>
              <a:spcAft>
                <a:spcPts val="0"/>
              </a:spcAft>
              <a:buSzPts val="2800"/>
              <a:buNone/>
              <a:defRPr sz="3733"/>
            </a:lvl9pPr>
          </a:lstStyle>
          <a:p/>
        </p:txBody>
      </p:sp>
      <p:sp>
        <p:nvSpPr>
          <p:cNvPr id="68" name="Google Shape;68;p13"/>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type="secHead">
  <p:cSld name="SECTION_HEADER">
    <p:spTree>
      <p:nvGrpSpPr>
        <p:cNvPr id="69" name="Shape 69"/>
        <p:cNvGrpSpPr/>
        <p:nvPr/>
      </p:nvGrpSpPr>
      <p:grpSpPr>
        <a:xfrm>
          <a:off x="0" y="0"/>
          <a:ext cx="0" cy="0"/>
          <a:chOff x="0" y="0"/>
          <a:chExt cx="0" cy="0"/>
        </a:xfrm>
      </p:grpSpPr>
      <p:sp>
        <p:nvSpPr>
          <p:cNvPr id="70" name="Google Shape;70;p14"/>
          <p:cNvSpPr txBox="1"/>
          <p:nvPr>
            <p:ph type="title"/>
          </p:nvPr>
        </p:nvSpPr>
        <p:spPr>
          <a:xfrm>
            <a:off x="415600" y="2742433"/>
            <a:ext cx="11360700" cy="1122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333"/>
            </a:lvl1pPr>
            <a:lvl2pPr lvl="1" rtl="0" algn="ctr">
              <a:lnSpc>
                <a:spcPct val="100000"/>
              </a:lnSpc>
              <a:spcBef>
                <a:spcPts val="0"/>
              </a:spcBef>
              <a:spcAft>
                <a:spcPts val="0"/>
              </a:spcAft>
              <a:buSzPts val="3600"/>
              <a:buNone/>
              <a:defRPr sz="4800"/>
            </a:lvl2pPr>
            <a:lvl3pPr lvl="2" rtl="0" algn="ctr">
              <a:lnSpc>
                <a:spcPct val="100000"/>
              </a:lnSpc>
              <a:spcBef>
                <a:spcPts val="0"/>
              </a:spcBef>
              <a:spcAft>
                <a:spcPts val="0"/>
              </a:spcAft>
              <a:buSzPts val="3600"/>
              <a:buNone/>
              <a:defRPr sz="4800"/>
            </a:lvl3pPr>
            <a:lvl4pPr lvl="3" rtl="0" algn="ctr">
              <a:lnSpc>
                <a:spcPct val="100000"/>
              </a:lnSpc>
              <a:spcBef>
                <a:spcPts val="0"/>
              </a:spcBef>
              <a:spcAft>
                <a:spcPts val="0"/>
              </a:spcAft>
              <a:buSzPts val="3600"/>
              <a:buNone/>
              <a:defRPr sz="4800"/>
            </a:lvl4pPr>
            <a:lvl5pPr lvl="4" rtl="0" algn="ctr">
              <a:lnSpc>
                <a:spcPct val="100000"/>
              </a:lnSpc>
              <a:spcBef>
                <a:spcPts val="0"/>
              </a:spcBef>
              <a:spcAft>
                <a:spcPts val="0"/>
              </a:spcAft>
              <a:buSzPts val="3600"/>
              <a:buNone/>
              <a:defRPr sz="4800"/>
            </a:lvl5pPr>
            <a:lvl6pPr lvl="5" rtl="0" algn="ctr">
              <a:lnSpc>
                <a:spcPct val="100000"/>
              </a:lnSpc>
              <a:spcBef>
                <a:spcPts val="0"/>
              </a:spcBef>
              <a:spcAft>
                <a:spcPts val="0"/>
              </a:spcAft>
              <a:buSzPts val="3600"/>
              <a:buNone/>
              <a:defRPr sz="4800"/>
            </a:lvl6pPr>
            <a:lvl7pPr lvl="6" rtl="0" algn="ctr">
              <a:lnSpc>
                <a:spcPct val="100000"/>
              </a:lnSpc>
              <a:spcBef>
                <a:spcPts val="0"/>
              </a:spcBef>
              <a:spcAft>
                <a:spcPts val="0"/>
              </a:spcAft>
              <a:buSzPts val="3600"/>
              <a:buNone/>
              <a:defRPr sz="4800"/>
            </a:lvl7pPr>
            <a:lvl8pPr lvl="7" rtl="0" algn="ctr">
              <a:lnSpc>
                <a:spcPct val="100000"/>
              </a:lnSpc>
              <a:spcBef>
                <a:spcPts val="0"/>
              </a:spcBef>
              <a:spcAft>
                <a:spcPts val="0"/>
              </a:spcAft>
              <a:buSzPts val="3600"/>
              <a:buNone/>
              <a:defRPr sz="4800"/>
            </a:lvl8pPr>
            <a:lvl9pPr lvl="8" rtl="0" algn="ctr">
              <a:lnSpc>
                <a:spcPct val="100000"/>
              </a:lnSpc>
              <a:spcBef>
                <a:spcPts val="0"/>
              </a:spcBef>
              <a:spcAft>
                <a:spcPts val="0"/>
              </a:spcAft>
              <a:buSzPts val="3600"/>
              <a:buNone/>
              <a:defRPr sz="4800"/>
            </a:lvl9pPr>
          </a:lstStyle>
          <a:p/>
        </p:txBody>
      </p:sp>
      <p:sp>
        <p:nvSpPr>
          <p:cNvPr id="71" name="Google Shape;71;p14"/>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72" name="Google Shape;72;p14"/>
          <p:cNvCxnSpPr/>
          <p:nvPr/>
        </p:nvCxnSpPr>
        <p:spPr>
          <a:xfrm>
            <a:off x="2713400" y="3717233"/>
            <a:ext cx="6765300" cy="0"/>
          </a:xfrm>
          <a:prstGeom prst="straightConnector1">
            <a:avLst/>
          </a:prstGeom>
          <a:noFill/>
          <a:ln cap="flat" cmpd="sng" w="38100">
            <a:solidFill>
              <a:srgbClr val="FFAB40"/>
            </a:solidFill>
            <a:prstDash val="solid"/>
            <a:round/>
            <a:headEnd len="sm" w="sm" type="none"/>
            <a:tailEnd len="sm" w="sm" type="none"/>
          </a:ln>
        </p:spPr>
      </p:cxnSp>
      <p:sp>
        <p:nvSpPr>
          <p:cNvPr id="73" name="Google Shape;73;p14"/>
          <p:cNvSpPr txBox="1"/>
          <p:nvPr>
            <p:ph idx="1" type="subTitle"/>
          </p:nvPr>
        </p:nvSpPr>
        <p:spPr>
          <a:xfrm>
            <a:off x="415600" y="3778833"/>
            <a:ext cx="11360700" cy="105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400"/>
              <a:buFont typeface="Roboto Medium"/>
              <a:buNone/>
              <a:defRPr sz="1867">
                <a:solidFill>
                  <a:schemeClr val="accent2"/>
                </a:solidFill>
                <a:latin typeface="Roboto Medium"/>
                <a:ea typeface="Roboto Medium"/>
                <a:cs typeface="Roboto Medium"/>
                <a:sym typeface="Roboto Medium"/>
              </a:defRPr>
            </a:lvl1pPr>
            <a:lvl2pPr lvl="1" rtl="0" algn="ctr">
              <a:lnSpc>
                <a:spcPct val="100000"/>
              </a:lnSpc>
              <a:spcBef>
                <a:spcPts val="0"/>
              </a:spcBef>
              <a:spcAft>
                <a:spcPts val="0"/>
              </a:spcAft>
              <a:buSzPts val="2800"/>
              <a:buNone/>
              <a:defRPr sz="3733"/>
            </a:lvl2pPr>
            <a:lvl3pPr lvl="2" rtl="0" algn="ctr">
              <a:lnSpc>
                <a:spcPct val="100000"/>
              </a:lnSpc>
              <a:spcBef>
                <a:spcPts val="0"/>
              </a:spcBef>
              <a:spcAft>
                <a:spcPts val="0"/>
              </a:spcAft>
              <a:buSzPts val="2800"/>
              <a:buNone/>
              <a:defRPr sz="3733"/>
            </a:lvl3pPr>
            <a:lvl4pPr lvl="3" rtl="0" algn="ctr">
              <a:lnSpc>
                <a:spcPct val="100000"/>
              </a:lnSpc>
              <a:spcBef>
                <a:spcPts val="0"/>
              </a:spcBef>
              <a:spcAft>
                <a:spcPts val="0"/>
              </a:spcAft>
              <a:buSzPts val="2800"/>
              <a:buNone/>
              <a:defRPr sz="3733"/>
            </a:lvl4pPr>
            <a:lvl5pPr lvl="4" rtl="0" algn="ctr">
              <a:lnSpc>
                <a:spcPct val="100000"/>
              </a:lnSpc>
              <a:spcBef>
                <a:spcPts val="0"/>
              </a:spcBef>
              <a:spcAft>
                <a:spcPts val="0"/>
              </a:spcAft>
              <a:buSzPts val="2800"/>
              <a:buNone/>
              <a:defRPr sz="3733"/>
            </a:lvl5pPr>
            <a:lvl6pPr lvl="5" rtl="0" algn="ctr">
              <a:lnSpc>
                <a:spcPct val="100000"/>
              </a:lnSpc>
              <a:spcBef>
                <a:spcPts val="0"/>
              </a:spcBef>
              <a:spcAft>
                <a:spcPts val="0"/>
              </a:spcAft>
              <a:buSzPts val="2800"/>
              <a:buNone/>
              <a:defRPr sz="3733"/>
            </a:lvl6pPr>
            <a:lvl7pPr lvl="6" rtl="0" algn="ctr">
              <a:lnSpc>
                <a:spcPct val="100000"/>
              </a:lnSpc>
              <a:spcBef>
                <a:spcPts val="0"/>
              </a:spcBef>
              <a:spcAft>
                <a:spcPts val="0"/>
              </a:spcAft>
              <a:buSzPts val="2800"/>
              <a:buNone/>
              <a:defRPr sz="3733"/>
            </a:lvl7pPr>
            <a:lvl8pPr lvl="7" rtl="0" algn="ctr">
              <a:lnSpc>
                <a:spcPct val="100000"/>
              </a:lnSpc>
              <a:spcBef>
                <a:spcPts val="0"/>
              </a:spcBef>
              <a:spcAft>
                <a:spcPts val="0"/>
              </a:spcAft>
              <a:buSzPts val="2800"/>
              <a:buNone/>
              <a:defRPr sz="3733"/>
            </a:lvl8pPr>
            <a:lvl9pPr lvl="8" rtl="0" algn="ctr">
              <a:lnSpc>
                <a:spcPct val="100000"/>
              </a:lnSpc>
              <a:spcBef>
                <a:spcPts val="0"/>
              </a:spcBef>
              <a:spcAft>
                <a:spcPts val="0"/>
              </a:spcAft>
              <a:buSzPts val="2800"/>
              <a:buNone/>
              <a:defRPr sz="3733"/>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G Section Header 1">
  <p:cSld name="Light BG Section Header 1">
    <p:spTree>
      <p:nvGrpSpPr>
        <p:cNvPr id="74" name="Shape 74"/>
        <p:cNvGrpSpPr/>
        <p:nvPr/>
      </p:nvGrpSpPr>
      <p:grpSpPr>
        <a:xfrm>
          <a:off x="0" y="0"/>
          <a:ext cx="0" cy="0"/>
          <a:chOff x="0" y="0"/>
          <a:chExt cx="0" cy="0"/>
        </a:xfrm>
      </p:grpSpPr>
      <p:sp>
        <p:nvSpPr>
          <p:cNvPr id="75" name="Google Shape;75;p15"/>
          <p:cNvSpPr txBox="1"/>
          <p:nvPr>
            <p:ph type="title"/>
          </p:nvPr>
        </p:nvSpPr>
        <p:spPr>
          <a:xfrm>
            <a:off x="415600" y="2742433"/>
            <a:ext cx="11360700" cy="1122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333"/>
            </a:lvl1pPr>
            <a:lvl2pPr lvl="1" rtl="0" algn="ctr">
              <a:lnSpc>
                <a:spcPct val="100000"/>
              </a:lnSpc>
              <a:spcBef>
                <a:spcPts val="0"/>
              </a:spcBef>
              <a:spcAft>
                <a:spcPts val="0"/>
              </a:spcAft>
              <a:buSzPts val="3600"/>
              <a:buNone/>
              <a:defRPr sz="4800"/>
            </a:lvl2pPr>
            <a:lvl3pPr lvl="2" rtl="0" algn="ctr">
              <a:lnSpc>
                <a:spcPct val="100000"/>
              </a:lnSpc>
              <a:spcBef>
                <a:spcPts val="0"/>
              </a:spcBef>
              <a:spcAft>
                <a:spcPts val="0"/>
              </a:spcAft>
              <a:buSzPts val="3600"/>
              <a:buNone/>
              <a:defRPr sz="4800"/>
            </a:lvl3pPr>
            <a:lvl4pPr lvl="3" rtl="0" algn="ctr">
              <a:lnSpc>
                <a:spcPct val="100000"/>
              </a:lnSpc>
              <a:spcBef>
                <a:spcPts val="0"/>
              </a:spcBef>
              <a:spcAft>
                <a:spcPts val="0"/>
              </a:spcAft>
              <a:buSzPts val="3600"/>
              <a:buNone/>
              <a:defRPr sz="4800"/>
            </a:lvl4pPr>
            <a:lvl5pPr lvl="4" rtl="0" algn="ctr">
              <a:lnSpc>
                <a:spcPct val="100000"/>
              </a:lnSpc>
              <a:spcBef>
                <a:spcPts val="0"/>
              </a:spcBef>
              <a:spcAft>
                <a:spcPts val="0"/>
              </a:spcAft>
              <a:buSzPts val="3600"/>
              <a:buNone/>
              <a:defRPr sz="4800"/>
            </a:lvl5pPr>
            <a:lvl6pPr lvl="5" rtl="0" algn="ctr">
              <a:lnSpc>
                <a:spcPct val="100000"/>
              </a:lnSpc>
              <a:spcBef>
                <a:spcPts val="0"/>
              </a:spcBef>
              <a:spcAft>
                <a:spcPts val="0"/>
              </a:spcAft>
              <a:buSzPts val="3600"/>
              <a:buNone/>
              <a:defRPr sz="4800"/>
            </a:lvl6pPr>
            <a:lvl7pPr lvl="6" rtl="0" algn="ctr">
              <a:lnSpc>
                <a:spcPct val="100000"/>
              </a:lnSpc>
              <a:spcBef>
                <a:spcPts val="0"/>
              </a:spcBef>
              <a:spcAft>
                <a:spcPts val="0"/>
              </a:spcAft>
              <a:buSzPts val="3600"/>
              <a:buNone/>
              <a:defRPr sz="4800"/>
            </a:lvl7pPr>
            <a:lvl8pPr lvl="7" rtl="0" algn="ctr">
              <a:lnSpc>
                <a:spcPct val="100000"/>
              </a:lnSpc>
              <a:spcBef>
                <a:spcPts val="0"/>
              </a:spcBef>
              <a:spcAft>
                <a:spcPts val="0"/>
              </a:spcAft>
              <a:buSzPts val="3600"/>
              <a:buNone/>
              <a:defRPr sz="4800"/>
            </a:lvl8pPr>
            <a:lvl9pPr lvl="8" rtl="0" algn="ctr">
              <a:lnSpc>
                <a:spcPct val="100000"/>
              </a:lnSpc>
              <a:spcBef>
                <a:spcPts val="0"/>
              </a:spcBef>
              <a:spcAft>
                <a:spcPts val="0"/>
              </a:spcAft>
              <a:buSzPts val="3600"/>
              <a:buNone/>
              <a:defRPr sz="4800"/>
            </a:lvl9pPr>
          </a:lstStyle>
          <a:p/>
        </p:txBody>
      </p:sp>
      <p:sp>
        <p:nvSpPr>
          <p:cNvPr id="76" name="Google Shape;76;p15"/>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77" name="Google Shape;77;p15"/>
          <p:cNvCxnSpPr/>
          <p:nvPr/>
        </p:nvCxnSpPr>
        <p:spPr>
          <a:xfrm>
            <a:off x="2713400" y="3717233"/>
            <a:ext cx="6765300" cy="0"/>
          </a:xfrm>
          <a:prstGeom prst="straightConnector1">
            <a:avLst/>
          </a:prstGeom>
          <a:noFill/>
          <a:ln cap="flat" cmpd="sng" w="38100">
            <a:solidFill>
              <a:srgbClr val="FFAB40"/>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78" name="Shape 78"/>
        <p:cNvGrpSpPr/>
        <p:nvPr/>
      </p:nvGrpSpPr>
      <p:grpSpPr>
        <a:xfrm>
          <a:off x="0" y="0"/>
          <a:ext cx="0" cy="0"/>
          <a:chOff x="0" y="0"/>
          <a:chExt cx="0" cy="0"/>
        </a:xfrm>
      </p:grpSpPr>
      <p:sp>
        <p:nvSpPr>
          <p:cNvPr id="79" name="Google Shape;79;p16"/>
          <p:cNvSpPr txBox="1"/>
          <p:nvPr>
            <p:ph idx="1" type="body"/>
          </p:nvPr>
        </p:nvSpPr>
        <p:spPr>
          <a:xfrm>
            <a:off x="390051" y="1447100"/>
            <a:ext cx="5489700" cy="42363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80" name="Google Shape;80;p16"/>
          <p:cNvSpPr txBox="1"/>
          <p:nvPr>
            <p:ph type="title"/>
          </p:nvPr>
        </p:nvSpPr>
        <p:spPr>
          <a:xfrm>
            <a:off x="565100" y="429067"/>
            <a:ext cx="112623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 name="Google Shape;81;p16"/>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82" name="Google Shape;82;p16"/>
          <p:cNvSpPr txBox="1"/>
          <p:nvPr>
            <p:ph idx="2" type="body"/>
          </p:nvPr>
        </p:nvSpPr>
        <p:spPr>
          <a:xfrm>
            <a:off x="6312351" y="1447100"/>
            <a:ext cx="5489700" cy="42363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cxnSp>
        <p:nvCxnSpPr>
          <p:cNvPr id="83" name="Google Shape;83;p16"/>
          <p:cNvCxnSpPr/>
          <p:nvPr/>
        </p:nvCxnSpPr>
        <p:spPr>
          <a:xfrm>
            <a:off x="6095984" y="1500267"/>
            <a:ext cx="12300" cy="47925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7"/>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86" name="Google Shape;86;p17"/>
          <p:cNvSpPr txBox="1"/>
          <p:nvPr>
            <p:ph type="title"/>
          </p:nvPr>
        </p:nvSpPr>
        <p:spPr>
          <a:xfrm>
            <a:off x="565100" y="530667"/>
            <a:ext cx="11262300" cy="76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latform">
  <p:cSld name="Blank Platform">
    <p:spTree>
      <p:nvGrpSpPr>
        <p:cNvPr id="87" name="Shape 87"/>
        <p:cNvGrpSpPr/>
        <p:nvPr/>
      </p:nvGrpSpPr>
      <p:grpSpPr>
        <a:xfrm>
          <a:off x="0" y="0"/>
          <a:ext cx="0" cy="0"/>
          <a:chOff x="0" y="0"/>
          <a:chExt cx="0" cy="0"/>
        </a:xfrm>
      </p:grpSpPr>
      <p:sp>
        <p:nvSpPr>
          <p:cNvPr id="88" name="Google Shape;88;p18"/>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89" name="Google Shape;89;p18"/>
          <p:cNvSpPr txBox="1"/>
          <p:nvPr>
            <p:ph type="title"/>
          </p:nvPr>
        </p:nvSpPr>
        <p:spPr>
          <a:xfrm>
            <a:off x="565100" y="530667"/>
            <a:ext cx="11262300" cy="76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90" name="Google Shape;90;p18"/>
          <p:cNvPicPr preferRelativeResize="0"/>
          <p:nvPr/>
        </p:nvPicPr>
        <p:blipFill rotWithShape="1">
          <a:blip r:embed="rId2">
            <a:alphaModFix/>
          </a:blip>
          <a:srcRect b="0" l="0" r="0" t="0"/>
          <a:stretch/>
        </p:blipFill>
        <p:spPr>
          <a:xfrm>
            <a:off x="3493518" y="1983367"/>
            <a:ext cx="5270382" cy="3540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1" name="Shape 91"/>
        <p:cNvGrpSpPr/>
        <p:nvPr/>
      </p:nvGrpSpPr>
      <p:grpSpPr>
        <a:xfrm>
          <a:off x="0" y="0"/>
          <a:ext cx="0" cy="0"/>
          <a:chOff x="0" y="0"/>
          <a:chExt cx="0" cy="0"/>
        </a:xfrm>
      </p:grpSpPr>
      <p:sp>
        <p:nvSpPr>
          <p:cNvPr id="92" name="Google Shape;92;p19"/>
          <p:cNvSpPr txBox="1"/>
          <p:nvPr>
            <p:ph idx="1" type="body"/>
          </p:nvPr>
        </p:nvSpPr>
        <p:spPr>
          <a:xfrm>
            <a:off x="415600" y="1852800"/>
            <a:ext cx="4536900" cy="42393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93" name="Google Shape;93;p19"/>
          <p:cNvSpPr txBox="1"/>
          <p:nvPr>
            <p:ph type="title"/>
          </p:nvPr>
        </p:nvSpPr>
        <p:spPr>
          <a:xfrm>
            <a:off x="415600" y="740800"/>
            <a:ext cx="3744000" cy="100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sz="2667"/>
            </a:lvl2pPr>
            <a:lvl3pPr lvl="2" rtl="0" algn="l">
              <a:lnSpc>
                <a:spcPct val="100000"/>
              </a:lnSpc>
              <a:spcBef>
                <a:spcPts val="0"/>
              </a:spcBef>
              <a:spcAft>
                <a:spcPts val="0"/>
              </a:spcAft>
              <a:buSzPts val="2000"/>
              <a:buNone/>
              <a:defRPr sz="2667"/>
            </a:lvl3pPr>
            <a:lvl4pPr lvl="3" rtl="0" algn="l">
              <a:lnSpc>
                <a:spcPct val="100000"/>
              </a:lnSpc>
              <a:spcBef>
                <a:spcPts val="0"/>
              </a:spcBef>
              <a:spcAft>
                <a:spcPts val="0"/>
              </a:spcAft>
              <a:buSzPts val="2000"/>
              <a:buNone/>
              <a:defRPr sz="2667"/>
            </a:lvl4pPr>
            <a:lvl5pPr lvl="4" rtl="0" algn="l">
              <a:lnSpc>
                <a:spcPct val="100000"/>
              </a:lnSpc>
              <a:spcBef>
                <a:spcPts val="0"/>
              </a:spcBef>
              <a:spcAft>
                <a:spcPts val="0"/>
              </a:spcAft>
              <a:buSzPts val="2000"/>
              <a:buNone/>
              <a:defRPr sz="2667"/>
            </a:lvl5pPr>
            <a:lvl6pPr lvl="5" rtl="0" algn="l">
              <a:lnSpc>
                <a:spcPct val="100000"/>
              </a:lnSpc>
              <a:spcBef>
                <a:spcPts val="0"/>
              </a:spcBef>
              <a:spcAft>
                <a:spcPts val="0"/>
              </a:spcAft>
              <a:buSzPts val="2000"/>
              <a:buNone/>
              <a:defRPr sz="2667"/>
            </a:lvl6pPr>
            <a:lvl7pPr lvl="6" rtl="0" algn="l">
              <a:lnSpc>
                <a:spcPct val="100000"/>
              </a:lnSpc>
              <a:spcBef>
                <a:spcPts val="0"/>
              </a:spcBef>
              <a:spcAft>
                <a:spcPts val="0"/>
              </a:spcAft>
              <a:buSzPts val="2000"/>
              <a:buNone/>
              <a:defRPr sz="2667"/>
            </a:lvl7pPr>
            <a:lvl8pPr lvl="7" rtl="0" algn="l">
              <a:lnSpc>
                <a:spcPct val="100000"/>
              </a:lnSpc>
              <a:spcBef>
                <a:spcPts val="0"/>
              </a:spcBef>
              <a:spcAft>
                <a:spcPts val="0"/>
              </a:spcAft>
              <a:buSzPts val="2000"/>
              <a:buNone/>
              <a:defRPr sz="2667"/>
            </a:lvl8pPr>
            <a:lvl9pPr lvl="8" rtl="0" algn="l">
              <a:lnSpc>
                <a:spcPct val="100000"/>
              </a:lnSpc>
              <a:spcBef>
                <a:spcPts val="0"/>
              </a:spcBef>
              <a:spcAft>
                <a:spcPts val="0"/>
              </a:spcAft>
              <a:buSzPts val="2000"/>
              <a:buNone/>
              <a:defRPr sz="2667"/>
            </a:lvl9pPr>
          </a:lstStyle>
          <a:p/>
        </p:txBody>
      </p:sp>
      <p:sp>
        <p:nvSpPr>
          <p:cNvPr id="94" name="Google Shape;94;p19"/>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5" name="Shape 95"/>
        <p:cNvGrpSpPr/>
        <p:nvPr/>
      </p:nvGrpSpPr>
      <p:grpSpPr>
        <a:xfrm>
          <a:off x="0" y="0"/>
          <a:ext cx="0" cy="0"/>
          <a:chOff x="0" y="0"/>
          <a:chExt cx="0" cy="0"/>
        </a:xfrm>
      </p:grpSpPr>
      <p:sp>
        <p:nvSpPr>
          <p:cNvPr id="96" name="Google Shape;96;p2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7" name="Google Shape;97;p20"/>
          <p:cNvSpPr txBox="1"/>
          <p:nvPr>
            <p:ph type="title"/>
          </p:nvPr>
        </p:nvSpPr>
        <p:spPr>
          <a:xfrm>
            <a:off x="341467" y="1807233"/>
            <a:ext cx="5393700" cy="1976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a:lvl1pPr>
            <a:lvl2pPr lvl="1" rtl="0" algn="ctr">
              <a:lnSpc>
                <a:spcPct val="100000"/>
              </a:lnSpc>
              <a:spcBef>
                <a:spcPts val="0"/>
              </a:spcBef>
              <a:spcAft>
                <a:spcPts val="0"/>
              </a:spcAft>
              <a:buSzPts val="3500"/>
              <a:buNone/>
              <a:defRPr sz="4667"/>
            </a:lvl2pPr>
            <a:lvl3pPr lvl="2" rtl="0" algn="ctr">
              <a:lnSpc>
                <a:spcPct val="100000"/>
              </a:lnSpc>
              <a:spcBef>
                <a:spcPts val="0"/>
              </a:spcBef>
              <a:spcAft>
                <a:spcPts val="0"/>
              </a:spcAft>
              <a:buSzPts val="3500"/>
              <a:buNone/>
              <a:defRPr sz="4667"/>
            </a:lvl3pPr>
            <a:lvl4pPr lvl="3" rtl="0" algn="ctr">
              <a:lnSpc>
                <a:spcPct val="100000"/>
              </a:lnSpc>
              <a:spcBef>
                <a:spcPts val="0"/>
              </a:spcBef>
              <a:spcAft>
                <a:spcPts val="0"/>
              </a:spcAft>
              <a:buSzPts val="3500"/>
              <a:buNone/>
              <a:defRPr sz="4667"/>
            </a:lvl4pPr>
            <a:lvl5pPr lvl="4" rtl="0" algn="ctr">
              <a:lnSpc>
                <a:spcPct val="100000"/>
              </a:lnSpc>
              <a:spcBef>
                <a:spcPts val="0"/>
              </a:spcBef>
              <a:spcAft>
                <a:spcPts val="0"/>
              </a:spcAft>
              <a:buSzPts val="3500"/>
              <a:buNone/>
              <a:defRPr sz="4667"/>
            </a:lvl5pPr>
            <a:lvl6pPr lvl="5" rtl="0" algn="ctr">
              <a:lnSpc>
                <a:spcPct val="100000"/>
              </a:lnSpc>
              <a:spcBef>
                <a:spcPts val="0"/>
              </a:spcBef>
              <a:spcAft>
                <a:spcPts val="0"/>
              </a:spcAft>
              <a:buSzPts val="3500"/>
              <a:buNone/>
              <a:defRPr sz="4667"/>
            </a:lvl6pPr>
            <a:lvl7pPr lvl="6" rtl="0" algn="ctr">
              <a:lnSpc>
                <a:spcPct val="100000"/>
              </a:lnSpc>
              <a:spcBef>
                <a:spcPts val="0"/>
              </a:spcBef>
              <a:spcAft>
                <a:spcPts val="0"/>
              </a:spcAft>
              <a:buSzPts val="3500"/>
              <a:buNone/>
              <a:defRPr sz="4667"/>
            </a:lvl7pPr>
            <a:lvl8pPr lvl="7" rtl="0" algn="ctr">
              <a:lnSpc>
                <a:spcPct val="100000"/>
              </a:lnSpc>
              <a:spcBef>
                <a:spcPts val="0"/>
              </a:spcBef>
              <a:spcAft>
                <a:spcPts val="0"/>
              </a:spcAft>
              <a:buSzPts val="3500"/>
              <a:buNone/>
              <a:defRPr sz="4667"/>
            </a:lvl8pPr>
            <a:lvl9pPr lvl="8" rtl="0" algn="ctr">
              <a:lnSpc>
                <a:spcPct val="100000"/>
              </a:lnSpc>
              <a:spcBef>
                <a:spcPts val="0"/>
              </a:spcBef>
              <a:spcAft>
                <a:spcPts val="0"/>
              </a:spcAft>
              <a:buSzPts val="3500"/>
              <a:buNone/>
              <a:defRPr sz="4667"/>
            </a:lvl9pPr>
          </a:lstStyle>
          <a:p/>
        </p:txBody>
      </p:sp>
      <p:sp>
        <p:nvSpPr>
          <p:cNvPr id="98" name="Google Shape;98;p20"/>
          <p:cNvSpPr txBox="1"/>
          <p:nvPr>
            <p:ph idx="1" type="subTitle"/>
          </p:nvPr>
        </p:nvSpPr>
        <p:spPr>
          <a:xfrm>
            <a:off x="341467" y="3900433"/>
            <a:ext cx="5393700" cy="16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733"/>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99" name="Google Shape;99;p20"/>
          <p:cNvSpPr txBox="1"/>
          <p:nvPr>
            <p:ph idx="2" type="body"/>
          </p:nvPr>
        </p:nvSpPr>
        <p:spPr>
          <a:xfrm>
            <a:off x="6586000" y="965433"/>
            <a:ext cx="5115900" cy="49269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100" name="Google Shape;100;p20"/>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pic>
        <p:nvPicPr>
          <p:cNvPr id="101" name="Google Shape;101;p20"/>
          <p:cNvPicPr preferRelativeResize="0"/>
          <p:nvPr/>
        </p:nvPicPr>
        <p:blipFill rotWithShape="1">
          <a:blip r:embed="rId2">
            <a:alphaModFix/>
          </a:blip>
          <a:srcRect b="0" l="0" r="0" t="0"/>
          <a:stretch/>
        </p:blipFill>
        <p:spPr>
          <a:xfrm>
            <a:off x="11645601" y="6312234"/>
            <a:ext cx="473968" cy="47396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02" name="Shape 102"/>
        <p:cNvGrpSpPr/>
        <p:nvPr/>
      </p:nvGrpSpPr>
      <p:grpSpPr>
        <a:xfrm>
          <a:off x="0" y="0"/>
          <a:ext cx="0" cy="0"/>
          <a:chOff x="0" y="0"/>
          <a:chExt cx="0" cy="0"/>
        </a:xfrm>
      </p:grpSpPr>
      <p:sp>
        <p:nvSpPr>
          <p:cNvPr id="103" name="Google Shape;103;p21"/>
          <p:cNvSpPr txBox="1"/>
          <p:nvPr>
            <p:ph idx="1" type="body"/>
          </p:nvPr>
        </p:nvSpPr>
        <p:spPr>
          <a:xfrm>
            <a:off x="415600" y="5640767"/>
            <a:ext cx="7998300" cy="80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600"/>
              <a:buNone/>
              <a:defRPr sz="2133"/>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4" name="Google Shape;104;p21"/>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1pPr>
            <a:lvl2pPr indent="0" lvl="1"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2pPr>
            <a:lvl3pPr indent="0" lvl="2"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3pPr>
            <a:lvl4pPr indent="0" lvl="3"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4pPr>
            <a:lvl5pPr indent="0" lvl="4"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5pPr>
            <a:lvl6pPr indent="0" lvl="5"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6pPr>
            <a:lvl7pPr indent="0" lvl="6"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7pPr>
            <a:lvl8pPr indent="0" lvl="7"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8pPr>
            <a:lvl9pPr indent="0" lvl="8" marL="0" rtl="0" algn="r">
              <a:lnSpc>
                <a:spcPct val="100000"/>
              </a:lnSpc>
              <a:spcBef>
                <a:spcPts val="0"/>
              </a:spcBef>
              <a:spcAft>
                <a:spcPts val="0"/>
              </a:spcAft>
              <a:buSzPts val="1333"/>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3"/>
          <p:cNvSpPr txBox="1"/>
          <p:nvPr>
            <p:ph type="ctrTitle"/>
          </p:nvPr>
        </p:nvSpPr>
        <p:spPr>
          <a:xfrm>
            <a:off x="1476000" y="1042033"/>
            <a:ext cx="9240000" cy="273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3500"/>
              <a:buNone/>
              <a:defRPr sz="4667"/>
            </a:lvl2pPr>
            <a:lvl3pPr lvl="2" algn="ctr">
              <a:lnSpc>
                <a:spcPct val="100000"/>
              </a:lnSpc>
              <a:spcBef>
                <a:spcPts val="0"/>
              </a:spcBef>
              <a:spcAft>
                <a:spcPts val="0"/>
              </a:spcAft>
              <a:buSzPts val="3500"/>
              <a:buNone/>
              <a:defRPr sz="4667"/>
            </a:lvl3pPr>
            <a:lvl4pPr lvl="3" algn="ctr">
              <a:lnSpc>
                <a:spcPct val="100000"/>
              </a:lnSpc>
              <a:spcBef>
                <a:spcPts val="0"/>
              </a:spcBef>
              <a:spcAft>
                <a:spcPts val="0"/>
              </a:spcAft>
              <a:buSzPts val="3500"/>
              <a:buNone/>
              <a:defRPr sz="4667"/>
            </a:lvl4pPr>
            <a:lvl5pPr lvl="4" algn="ctr">
              <a:lnSpc>
                <a:spcPct val="100000"/>
              </a:lnSpc>
              <a:spcBef>
                <a:spcPts val="0"/>
              </a:spcBef>
              <a:spcAft>
                <a:spcPts val="0"/>
              </a:spcAft>
              <a:buSzPts val="3500"/>
              <a:buNone/>
              <a:defRPr sz="4667"/>
            </a:lvl5pPr>
            <a:lvl6pPr lvl="5" algn="ctr">
              <a:lnSpc>
                <a:spcPct val="100000"/>
              </a:lnSpc>
              <a:spcBef>
                <a:spcPts val="0"/>
              </a:spcBef>
              <a:spcAft>
                <a:spcPts val="0"/>
              </a:spcAft>
              <a:buSzPts val="3500"/>
              <a:buNone/>
              <a:defRPr sz="4667"/>
            </a:lvl6pPr>
            <a:lvl7pPr lvl="6" algn="ctr">
              <a:lnSpc>
                <a:spcPct val="100000"/>
              </a:lnSpc>
              <a:spcBef>
                <a:spcPts val="0"/>
              </a:spcBef>
              <a:spcAft>
                <a:spcPts val="0"/>
              </a:spcAft>
              <a:buSzPts val="3500"/>
              <a:buNone/>
              <a:defRPr sz="4667"/>
            </a:lvl7pPr>
            <a:lvl8pPr lvl="7" algn="ctr">
              <a:lnSpc>
                <a:spcPct val="100000"/>
              </a:lnSpc>
              <a:spcBef>
                <a:spcPts val="0"/>
              </a:spcBef>
              <a:spcAft>
                <a:spcPts val="0"/>
              </a:spcAft>
              <a:buSzPts val="3500"/>
              <a:buNone/>
              <a:defRPr sz="4667"/>
            </a:lvl8pPr>
            <a:lvl9pPr lvl="8" algn="ctr">
              <a:lnSpc>
                <a:spcPct val="100000"/>
              </a:lnSpc>
              <a:spcBef>
                <a:spcPts val="0"/>
              </a:spcBef>
              <a:spcAft>
                <a:spcPts val="0"/>
              </a:spcAft>
              <a:buSzPts val="3500"/>
              <a:buNone/>
              <a:defRPr sz="4667"/>
            </a:lvl9pPr>
          </a:lstStyle>
          <a:p/>
        </p:txBody>
      </p:sp>
      <p:sp>
        <p:nvSpPr>
          <p:cNvPr id="20" name="Google Shape;20;p3"/>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21" name="Google Shape;21;p3"/>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lank Left">
  <p:cSld name="White Blank Left">
    <p:spTree>
      <p:nvGrpSpPr>
        <p:cNvPr id="109" name="Shape 109"/>
        <p:cNvGrpSpPr/>
        <p:nvPr/>
      </p:nvGrpSpPr>
      <p:grpSpPr>
        <a:xfrm>
          <a:off x="0" y="0"/>
          <a:ext cx="0" cy="0"/>
          <a:chOff x="0" y="0"/>
          <a:chExt cx="0" cy="0"/>
        </a:xfrm>
      </p:grpSpPr>
      <p:sp>
        <p:nvSpPr>
          <p:cNvPr id="110" name="Google Shape;110;p23"/>
          <p:cNvSpPr/>
          <p:nvPr/>
        </p:nvSpPr>
        <p:spPr>
          <a:xfrm>
            <a:off x="320800" y="668641"/>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11" name="Google Shape;111;p23"/>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12" name="Google Shape;112;p23"/>
          <p:cNvSpPr txBox="1"/>
          <p:nvPr>
            <p:ph idx="1" type="body"/>
          </p:nvPr>
        </p:nvSpPr>
        <p:spPr>
          <a:xfrm>
            <a:off x="609600" y="1851100"/>
            <a:ext cx="10872900" cy="3594900"/>
          </a:xfrm>
          <a:prstGeom prst="rect">
            <a:avLst/>
          </a:prstGeom>
          <a:noFill/>
          <a:ln>
            <a:noFill/>
          </a:ln>
        </p:spPr>
        <p:txBody>
          <a:bodyPr anchorCtr="0" anchor="t" bIns="0" lIns="0" spcFirstLastPara="1" rIns="0" wrap="square" tIns="0">
            <a:noAutofit/>
          </a:bodyPr>
          <a:lstStyle>
            <a:lvl1pPr indent="-292100" lvl="0" marL="457200" rtl="0" algn="l">
              <a:lnSpc>
                <a:spcPct val="120000"/>
              </a:lnSpc>
              <a:spcBef>
                <a:spcPts val="0"/>
              </a:spcBef>
              <a:spcAft>
                <a:spcPts val="0"/>
              </a:spcAft>
              <a:buClr>
                <a:schemeClr val="dk2"/>
              </a:buClr>
              <a:buSzPts val="1000"/>
              <a:buChar char="•"/>
              <a:defRPr>
                <a:solidFill>
                  <a:schemeClr val="dk2"/>
                </a:solidFill>
              </a:defRPr>
            </a:lvl1pPr>
            <a:lvl2pPr indent="-292100" lvl="1" marL="914400" rtl="0" algn="l">
              <a:lnSpc>
                <a:spcPct val="120000"/>
              </a:lnSpc>
              <a:spcBef>
                <a:spcPts val="0"/>
              </a:spcBef>
              <a:spcAft>
                <a:spcPts val="0"/>
              </a:spcAft>
              <a:buClr>
                <a:schemeClr val="dk2"/>
              </a:buClr>
              <a:buSzPts val="1000"/>
              <a:buChar char="•"/>
              <a:defRPr>
                <a:solidFill>
                  <a:schemeClr val="dk2"/>
                </a:solidFill>
              </a:defRPr>
            </a:lvl2pPr>
            <a:lvl3pPr indent="-292100" lvl="2" marL="1371600" rtl="0" algn="l">
              <a:lnSpc>
                <a:spcPct val="120000"/>
              </a:lnSpc>
              <a:spcBef>
                <a:spcPts val="0"/>
              </a:spcBef>
              <a:spcAft>
                <a:spcPts val="0"/>
              </a:spcAft>
              <a:buClr>
                <a:schemeClr val="dk2"/>
              </a:buClr>
              <a:buSzPts val="1000"/>
              <a:buChar char="•"/>
              <a:defRPr>
                <a:solidFill>
                  <a:schemeClr val="dk2"/>
                </a:solidFill>
              </a:defRPr>
            </a:lvl3pPr>
            <a:lvl4pPr indent="-292100" lvl="3" marL="1828800" rtl="0" algn="l">
              <a:lnSpc>
                <a:spcPct val="120000"/>
              </a:lnSpc>
              <a:spcBef>
                <a:spcPts val="0"/>
              </a:spcBef>
              <a:spcAft>
                <a:spcPts val="0"/>
              </a:spcAft>
              <a:buClr>
                <a:schemeClr val="dk2"/>
              </a:buClr>
              <a:buSzPts val="1000"/>
              <a:buChar char="•"/>
              <a:defRPr>
                <a:solidFill>
                  <a:schemeClr val="dk2"/>
                </a:solidFill>
              </a:defRPr>
            </a:lvl4pPr>
            <a:lvl5pPr indent="-292100" lvl="4" marL="2286000" rtl="0" algn="l">
              <a:lnSpc>
                <a:spcPct val="120000"/>
              </a:lnSpc>
              <a:spcBef>
                <a:spcPts val="0"/>
              </a:spcBef>
              <a:spcAft>
                <a:spcPts val="0"/>
              </a:spcAft>
              <a:buClr>
                <a:schemeClr val="dk2"/>
              </a:buClr>
              <a:buSzPts val="1000"/>
              <a:buChar char="•"/>
              <a:defRPr>
                <a:solidFill>
                  <a:schemeClr val="dk2"/>
                </a:solidFill>
              </a:defRPr>
            </a:lvl5pPr>
            <a:lvl6pPr indent="-292100" lvl="5" marL="2743200" rtl="0" algn="l">
              <a:lnSpc>
                <a:spcPct val="120000"/>
              </a:lnSpc>
              <a:spcBef>
                <a:spcPts val="0"/>
              </a:spcBef>
              <a:spcAft>
                <a:spcPts val="0"/>
              </a:spcAft>
              <a:buClr>
                <a:schemeClr val="dk2"/>
              </a:buClr>
              <a:buSzPts val="1000"/>
              <a:buChar char="•"/>
              <a:defRPr>
                <a:solidFill>
                  <a:schemeClr val="dk2"/>
                </a:solidFill>
              </a:defRPr>
            </a:lvl6pPr>
            <a:lvl7pPr indent="-292100" lvl="6" marL="3200400" rtl="0" algn="l">
              <a:lnSpc>
                <a:spcPct val="120000"/>
              </a:lnSpc>
              <a:spcBef>
                <a:spcPts val="0"/>
              </a:spcBef>
              <a:spcAft>
                <a:spcPts val="0"/>
              </a:spcAft>
              <a:buClr>
                <a:schemeClr val="dk2"/>
              </a:buClr>
              <a:buSzPts val="1000"/>
              <a:buChar char="•"/>
              <a:defRPr>
                <a:solidFill>
                  <a:schemeClr val="dk2"/>
                </a:solidFill>
              </a:defRPr>
            </a:lvl7pPr>
            <a:lvl8pPr indent="-292100" lvl="7" marL="3657600" rtl="0" algn="l">
              <a:lnSpc>
                <a:spcPct val="120000"/>
              </a:lnSpc>
              <a:spcBef>
                <a:spcPts val="0"/>
              </a:spcBef>
              <a:spcAft>
                <a:spcPts val="0"/>
              </a:spcAft>
              <a:buClr>
                <a:schemeClr val="dk2"/>
              </a:buClr>
              <a:buSzPts val="1000"/>
              <a:buChar char="•"/>
              <a:defRPr>
                <a:solidFill>
                  <a:schemeClr val="dk2"/>
                </a:solidFill>
              </a:defRPr>
            </a:lvl8pPr>
            <a:lvl9pPr indent="-292100" lvl="8" marL="4114800" rtl="0" algn="l">
              <a:lnSpc>
                <a:spcPct val="120000"/>
              </a:lnSpc>
              <a:spcBef>
                <a:spcPts val="0"/>
              </a:spcBef>
              <a:spcAft>
                <a:spcPts val="0"/>
              </a:spcAft>
              <a:buClr>
                <a:schemeClr val="dk2"/>
              </a:buClr>
              <a:buSzPts val="1000"/>
              <a:buChar char="•"/>
              <a:defRPr>
                <a:solidFill>
                  <a:schemeClr val="dk2"/>
                </a:solidFill>
              </a:defRPr>
            </a:lvl9pPr>
          </a:lstStyle>
          <a:p/>
        </p:txBody>
      </p:sp>
      <p:sp>
        <p:nvSpPr>
          <p:cNvPr id="113" name="Google Shape;113;p23"/>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
        <p:nvSpPr>
          <p:cNvPr id="114" name="Google Shape;114;p23"/>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15" name="Google Shape;115;p23"/>
          <p:cNvSpPr txBox="1"/>
          <p:nvPr>
            <p:ph type="title"/>
          </p:nvPr>
        </p:nvSpPr>
        <p:spPr>
          <a:xfrm>
            <a:off x="609600" y="1062667"/>
            <a:ext cx="10905900" cy="30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9pPr>
          </a:lstStyle>
          <a:p/>
        </p:txBody>
      </p:sp>
      <p:sp>
        <p:nvSpPr>
          <p:cNvPr id="116" name="Google Shape;116;p23"/>
          <p:cNvSpPr/>
          <p:nvPr/>
        </p:nvSpPr>
        <p:spPr>
          <a:xfrm>
            <a:off x="0" y="8075"/>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p:cSld name="Section Break Slide">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descr="Logo, icon&#10;&#10;Description automatically generated" id="118" name="Google Shape;118;p24"/>
          <p:cNvPicPr preferRelativeResize="0"/>
          <p:nvPr/>
        </p:nvPicPr>
        <p:blipFill rotWithShape="1">
          <a:blip r:embed="rId3">
            <a:alphaModFix/>
          </a:blip>
          <a:srcRect b="0" l="0" r="0" t="0"/>
          <a:stretch/>
        </p:blipFill>
        <p:spPr>
          <a:xfrm>
            <a:off x="11723817" y="6400115"/>
            <a:ext cx="348736" cy="348736"/>
          </a:xfrm>
          <a:prstGeom prst="rect">
            <a:avLst/>
          </a:prstGeom>
          <a:noFill/>
          <a:ln>
            <a:noFill/>
          </a:ln>
        </p:spPr>
      </p:pic>
      <p:sp>
        <p:nvSpPr>
          <p:cNvPr id="119" name="Google Shape;119;p24"/>
          <p:cNvSpPr txBox="1"/>
          <p:nvPr>
            <p:ph type="title"/>
          </p:nvPr>
        </p:nvSpPr>
        <p:spPr>
          <a:xfrm>
            <a:off x="631957" y="4677141"/>
            <a:ext cx="10515600" cy="132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1" i="0" sz="3200" u="none" cap="none" strike="noStrike">
                <a:solidFill>
                  <a:srgbClr val="000000"/>
                </a:solidFill>
                <a:latin typeface="Signika"/>
                <a:ea typeface="Signika"/>
                <a:cs typeface="Signika"/>
                <a:sym typeface="Signik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 name="Google Shape;120;p24"/>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a:buNone/>
              <a:defRPr sz="1300">
                <a:solidFill>
                  <a:srgbClr val="5E5E5E"/>
                </a:solidFill>
                <a:latin typeface="Montserrat"/>
                <a:ea typeface="Montserrat"/>
                <a:cs typeface="Montserrat"/>
                <a:sym typeface="Montserrat"/>
              </a:defRPr>
            </a:lvl1pPr>
            <a:lvl2pPr lvl="1">
              <a:buNone/>
              <a:defRPr sz="1300">
                <a:solidFill>
                  <a:srgbClr val="5E5E5E"/>
                </a:solidFill>
                <a:latin typeface="Montserrat"/>
                <a:ea typeface="Montserrat"/>
                <a:cs typeface="Montserrat"/>
                <a:sym typeface="Montserrat"/>
              </a:defRPr>
            </a:lvl2pPr>
            <a:lvl3pPr lvl="2">
              <a:buNone/>
              <a:defRPr sz="1300">
                <a:solidFill>
                  <a:srgbClr val="5E5E5E"/>
                </a:solidFill>
                <a:latin typeface="Montserrat"/>
                <a:ea typeface="Montserrat"/>
                <a:cs typeface="Montserrat"/>
                <a:sym typeface="Montserrat"/>
              </a:defRPr>
            </a:lvl3pPr>
            <a:lvl4pPr lvl="3">
              <a:buNone/>
              <a:defRPr sz="1300">
                <a:solidFill>
                  <a:srgbClr val="5E5E5E"/>
                </a:solidFill>
                <a:latin typeface="Montserrat"/>
                <a:ea typeface="Montserrat"/>
                <a:cs typeface="Montserrat"/>
                <a:sym typeface="Montserrat"/>
              </a:defRPr>
            </a:lvl4pPr>
            <a:lvl5pPr lvl="4">
              <a:buNone/>
              <a:defRPr sz="1300">
                <a:solidFill>
                  <a:srgbClr val="5E5E5E"/>
                </a:solidFill>
                <a:latin typeface="Montserrat"/>
                <a:ea typeface="Montserrat"/>
                <a:cs typeface="Montserrat"/>
                <a:sym typeface="Montserrat"/>
              </a:defRPr>
            </a:lvl5pPr>
            <a:lvl6pPr lvl="5">
              <a:buNone/>
              <a:defRPr sz="1300">
                <a:solidFill>
                  <a:srgbClr val="5E5E5E"/>
                </a:solidFill>
                <a:latin typeface="Montserrat"/>
                <a:ea typeface="Montserrat"/>
                <a:cs typeface="Montserrat"/>
                <a:sym typeface="Montserrat"/>
              </a:defRPr>
            </a:lvl6pPr>
            <a:lvl7pPr lvl="6">
              <a:buNone/>
              <a:defRPr sz="1300">
                <a:solidFill>
                  <a:srgbClr val="5E5E5E"/>
                </a:solidFill>
                <a:latin typeface="Montserrat"/>
                <a:ea typeface="Montserrat"/>
                <a:cs typeface="Montserrat"/>
                <a:sym typeface="Montserrat"/>
              </a:defRPr>
            </a:lvl7pPr>
            <a:lvl8pPr lvl="7">
              <a:buNone/>
              <a:defRPr sz="1300">
                <a:solidFill>
                  <a:srgbClr val="5E5E5E"/>
                </a:solidFill>
                <a:latin typeface="Montserrat"/>
                <a:ea typeface="Montserrat"/>
                <a:cs typeface="Montserrat"/>
                <a:sym typeface="Montserrat"/>
              </a:defRPr>
            </a:lvl8pPr>
            <a:lvl9pPr lvl="8">
              <a:buNone/>
              <a:defRPr sz="1300">
                <a:solidFill>
                  <a:srgbClr val="5E5E5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 Slide White">
  <p:cSld name="3 Point Slide White">
    <p:spTree>
      <p:nvGrpSpPr>
        <p:cNvPr id="121" name="Shape 121"/>
        <p:cNvGrpSpPr/>
        <p:nvPr/>
      </p:nvGrpSpPr>
      <p:grpSpPr>
        <a:xfrm>
          <a:off x="0" y="0"/>
          <a:ext cx="0" cy="0"/>
          <a:chOff x="0" y="0"/>
          <a:chExt cx="0" cy="0"/>
        </a:xfrm>
      </p:grpSpPr>
      <p:sp>
        <p:nvSpPr>
          <p:cNvPr id="122" name="Google Shape;122;p25"/>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23" name="Google Shape;123;p25"/>
          <p:cNvSpPr/>
          <p:nvPr/>
        </p:nvSpPr>
        <p:spPr>
          <a:xfrm>
            <a:off x="5180163" y="4722327"/>
            <a:ext cx="6308700" cy="14115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24" name="Google Shape;124;p25"/>
          <p:cNvSpPr/>
          <p:nvPr/>
        </p:nvSpPr>
        <p:spPr>
          <a:xfrm>
            <a:off x="5180163" y="3098061"/>
            <a:ext cx="6308700" cy="14115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25" name="Google Shape;125;p25"/>
          <p:cNvSpPr/>
          <p:nvPr/>
        </p:nvSpPr>
        <p:spPr>
          <a:xfrm>
            <a:off x="5180163" y="1473796"/>
            <a:ext cx="6308700" cy="14115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26" name="Google Shape;126;p25"/>
          <p:cNvSpPr txBox="1"/>
          <p:nvPr>
            <p:ph idx="1" type="body"/>
          </p:nvPr>
        </p:nvSpPr>
        <p:spPr>
          <a:xfrm>
            <a:off x="609600" y="2083867"/>
            <a:ext cx="3839700" cy="4050000"/>
          </a:xfrm>
          <a:prstGeom prst="rect">
            <a:avLst/>
          </a:prstGeom>
          <a:noFill/>
          <a:ln>
            <a:noFill/>
          </a:ln>
        </p:spPr>
        <p:txBody>
          <a:bodyPr anchorCtr="0" anchor="t" bIns="0" lIns="0" spcFirstLastPara="1" rIns="0" wrap="square" tIns="0">
            <a:noAutofit/>
          </a:bodyPr>
          <a:lstStyle>
            <a:lvl1pPr indent="-292100" lvl="0" marL="457200" rtl="0" algn="l">
              <a:lnSpc>
                <a:spcPct val="120000"/>
              </a:lnSpc>
              <a:spcBef>
                <a:spcPts val="0"/>
              </a:spcBef>
              <a:spcAft>
                <a:spcPts val="0"/>
              </a:spcAft>
              <a:buClr>
                <a:schemeClr val="dk2"/>
              </a:buClr>
              <a:buSzPts val="1000"/>
              <a:buChar char="•"/>
              <a:defRPr>
                <a:solidFill>
                  <a:schemeClr val="dk2"/>
                </a:solidFill>
              </a:defRPr>
            </a:lvl1pPr>
            <a:lvl2pPr indent="-292100" lvl="1" marL="914400" rtl="0" algn="l">
              <a:lnSpc>
                <a:spcPct val="120000"/>
              </a:lnSpc>
              <a:spcBef>
                <a:spcPts val="0"/>
              </a:spcBef>
              <a:spcAft>
                <a:spcPts val="0"/>
              </a:spcAft>
              <a:buClr>
                <a:schemeClr val="dk2"/>
              </a:buClr>
              <a:buSzPts val="1000"/>
              <a:buChar char="•"/>
              <a:defRPr>
                <a:solidFill>
                  <a:schemeClr val="dk2"/>
                </a:solidFill>
              </a:defRPr>
            </a:lvl2pPr>
            <a:lvl3pPr indent="-292100" lvl="2" marL="1371600" rtl="0" algn="l">
              <a:lnSpc>
                <a:spcPct val="120000"/>
              </a:lnSpc>
              <a:spcBef>
                <a:spcPts val="0"/>
              </a:spcBef>
              <a:spcAft>
                <a:spcPts val="0"/>
              </a:spcAft>
              <a:buClr>
                <a:schemeClr val="dk2"/>
              </a:buClr>
              <a:buSzPts val="1000"/>
              <a:buChar char="•"/>
              <a:defRPr>
                <a:solidFill>
                  <a:schemeClr val="dk2"/>
                </a:solidFill>
              </a:defRPr>
            </a:lvl3pPr>
            <a:lvl4pPr indent="-292100" lvl="3" marL="1828800" rtl="0" algn="l">
              <a:lnSpc>
                <a:spcPct val="120000"/>
              </a:lnSpc>
              <a:spcBef>
                <a:spcPts val="0"/>
              </a:spcBef>
              <a:spcAft>
                <a:spcPts val="0"/>
              </a:spcAft>
              <a:buClr>
                <a:schemeClr val="dk2"/>
              </a:buClr>
              <a:buSzPts val="1000"/>
              <a:buChar char="•"/>
              <a:defRPr>
                <a:solidFill>
                  <a:schemeClr val="dk2"/>
                </a:solidFill>
              </a:defRPr>
            </a:lvl4pPr>
            <a:lvl5pPr indent="-292100" lvl="4" marL="2286000" rtl="0" algn="l">
              <a:lnSpc>
                <a:spcPct val="120000"/>
              </a:lnSpc>
              <a:spcBef>
                <a:spcPts val="0"/>
              </a:spcBef>
              <a:spcAft>
                <a:spcPts val="0"/>
              </a:spcAft>
              <a:buClr>
                <a:schemeClr val="dk2"/>
              </a:buClr>
              <a:buSzPts val="1000"/>
              <a:buChar char="•"/>
              <a:defRPr>
                <a:solidFill>
                  <a:schemeClr val="dk2"/>
                </a:solidFill>
              </a:defRPr>
            </a:lvl5pPr>
            <a:lvl6pPr indent="-292100" lvl="5" marL="2743200" rtl="0" algn="l">
              <a:lnSpc>
                <a:spcPct val="120000"/>
              </a:lnSpc>
              <a:spcBef>
                <a:spcPts val="0"/>
              </a:spcBef>
              <a:spcAft>
                <a:spcPts val="0"/>
              </a:spcAft>
              <a:buClr>
                <a:schemeClr val="dk2"/>
              </a:buClr>
              <a:buSzPts val="1000"/>
              <a:buChar char="•"/>
              <a:defRPr>
                <a:solidFill>
                  <a:schemeClr val="dk2"/>
                </a:solidFill>
              </a:defRPr>
            </a:lvl6pPr>
            <a:lvl7pPr indent="-292100" lvl="6" marL="3200400" rtl="0" algn="l">
              <a:lnSpc>
                <a:spcPct val="120000"/>
              </a:lnSpc>
              <a:spcBef>
                <a:spcPts val="0"/>
              </a:spcBef>
              <a:spcAft>
                <a:spcPts val="0"/>
              </a:spcAft>
              <a:buClr>
                <a:schemeClr val="dk2"/>
              </a:buClr>
              <a:buSzPts val="1000"/>
              <a:buChar char="•"/>
              <a:defRPr>
                <a:solidFill>
                  <a:schemeClr val="dk2"/>
                </a:solidFill>
              </a:defRPr>
            </a:lvl7pPr>
            <a:lvl8pPr indent="-292100" lvl="7" marL="3657600" rtl="0" algn="l">
              <a:lnSpc>
                <a:spcPct val="120000"/>
              </a:lnSpc>
              <a:spcBef>
                <a:spcPts val="0"/>
              </a:spcBef>
              <a:spcAft>
                <a:spcPts val="0"/>
              </a:spcAft>
              <a:buClr>
                <a:schemeClr val="dk2"/>
              </a:buClr>
              <a:buSzPts val="1000"/>
              <a:buChar char="•"/>
              <a:defRPr>
                <a:solidFill>
                  <a:schemeClr val="dk2"/>
                </a:solidFill>
              </a:defRPr>
            </a:lvl8pPr>
            <a:lvl9pPr indent="-292100" lvl="8" marL="4114800" rtl="0" algn="l">
              <a:lnSpc>
                <a:spcPct val="120000"/>
              </a:lnSpc>
              <a:spcBef>
                <a:spcPts val="0"/>
              </a:spcBef>
              <a:spcAft>
                <a:spcPts val="0"/>
              </a:spcAft>
              <a:buClr>
                <a:schemeClr val="dk2"/>
              </a:buClr>
              <a:buSzPts val="1000"/>
              <a:buChar char="•"/>
              <a:defRPr>
                <a:solidFill>
                  <a:schemeClr val="dk2"/>
                </a:solidFill>
              </a:defRPr>
            </a:lvl9pPr>
          </a:lstStyle>
          <a:p/>
        </p:txBody>
      </p:sp>
      <p:sp>
        <p:nvSpPr>
          <p:cNvPr id="127" name="Google Shape;127;p25"/>
          <p:cNvSpPr txBox="1"/>
          <p:nvPr>
            <p:ph type="title"/>
          </p:nvPr>
        </p:nvSpPr>
        <p:spPr>
          <a:xfrm>
            <a:off x="609600" y="1062667"/>
            <a:ext cx="3543900" cy="81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FFFFFF"/>
                </a:solidFill>
                <a:latin typeface="Montserrat"/>
                <a:ea typeface="Montserrat"/>
                <a:cs typeface="Montserrat"/>
                <a:sym typeface="Montserrat"/>
              </a:defRPr>
            </a:lvl9pPr>
          </a:lstStyle>
          <a:p/>
        </p:txBody>
      </p:sp>
      <p:sp>
        <p:nvSpPr>
          <p:cNvPr id="128" name="Google Shape;128;p25"/>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29" name="Google Shape;129;p25"/>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30" name="Google Shape;130;p25"/>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31" name="Google Shape;131;p25"/>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p:cSld name="Blank Orange">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descr="Logo, icon&#10;&#10;Description automatically generated" id="133" name="Google Shape;133;p26"/>
          <p:cNvPicPr preferRelativeResize="0"/>
          <p:nvPr/>
        </p:nvPicPr>
        <p:blipFill rotWithShape="1">
          <a:blip r:embed="rId3">
            <a:alphaModFix/>
          </a:blip>
          <a:srcRect b="0" l="0" r="0" t="0"/>
          <a:stretch/>
        </p:blipFill>
        <p:spPr>
          <a:xfrm>
            <a:off x="11723817" y="6400115"/>
            <a:ext cx="348736" cy="348736"/>
          </a:xfrm>
          <a:prstGeom prst="rect">
            <a:avLst/>
          </a:prstGeom>
          <a:noFill/>
          <a:ln>
            <a:noFill/>
          </a:ln>
        </p:spPr>
      </p:pic>
      <p:sp>
        <p:nvSpPr>
          <p:cNvPr id="134" name="Google Shape;134;p26"/>
          <p:cNvSpPr txBox="1"/>
          <p:nvPr>
            <p:ph type="title"/>
          </p:nvPr>
        </p:nvSpPr>
        <p:spPr>
          <a:xfrm>
            <a:off x="631957" y="4677141"/>
            <a:ext cx="10515600" cy="132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1" i="0" sz="3200" u="none" cap="none" strike="noStrike">
                <a:solidFill>
                  <a:srgbClr val="000000"/>
                </a:solidFill>
                <a:latin typeface="Signika"/>
                <a:ea typeface="Signika"/>
                <a:cs typeface="Signika"/>
                <a:sym typeface="Signik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5" name="Google Shape;135;p26"/>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a:buNone/>
              <a:defRPr sz="1300">
                <a:solidFill>
                  <a:srgbClr val="5E5E5E"/>
                </a:solidFill>
                <a:latin typeface="Montserrat"/>
                <a:ea typeface="Montserrat"/>
                <a:cs typeface="Montserrat"/>
                <a:sym typeface="Montserrat"/>
              </a:defRPr>
            </a:lvl1pPr>
            <a:lvl2pPr lvl="1">
              <a:buNone/>
              <a:defRPr sz="1300">
                <a:solidFill>
                  <a:srgbClr val="5E5E5E"/>
                </a:solidFill>
                <a:latin typeface="Montserrat"/>
                <a:ea typeface="Montserrat"/>
                <a:cs typeface="Montserrat"/>
                <a:sym typeface="Montserrat"/>
              </a:defRPr>
            </a:lvl2pPr>
            <a:lvl3pPr lvl="2">
              <a:buNone/>
              <a:defRPr sz="1300">
                <a:solidFill>
                  <a:srgbClr val="5E5E5E"/>
                </a:solidFill>
                <a:latin typeface="Montserrat"/>
                <a:ea typeface="Montserrat"/>
                <a:cs typeface="Montserrat"/>
                <a:sym typeface="Montserrat"/>
              </a:defRPr>
            </a:lvl3pPr>
            <a:lvl4pPr lvl="3">
              <a:buNone/>
              <a:defRPr sz="1300">
                <a:solidFill>
                  <a:srgbClr val="5E5E5E"/>
                </a:solidFill>
                <a:latin typeface="Montserrat"/>
                <a:ea typeface="Montserrat"/>
                <a:cs typeface="Montserrat"/>
                <a:sym typeface="Montserrat"/>
              </a:defRPr>
            </a:lvl4pPr>
            <a:lvl5pPr lvl="4">
              <a:buNone/>
              <a:defRPr sz="1300">
                <a:solidFill>
                  <a:srgbClr val="5E5E5E"/>
                </a:solidFill>
                <a:latin typeface="Montserrat"/>
                <a:ea typeface="Montserrat"/>
                <a:cs typeface="Montserrat"/>
                <a:sym typeface="Montserrat"/>
              </a:defRPr>
            </a:lvl5pPr>
            <a:lvl6pPr lvl="5">
              <a:buNone/>
              <a:defRPr sz="1300">
                <a:solidFill>
                  <a:srgbClr val="5E5E5E"/>
                </a:solidFill>
                <a:latin typeface="Montserrat"/>
                <a:ea typeface="Montserrat"/>
                <a:cs typeface="Montserrat"/>
                <a:sym typeface="Montserrat"/>
              </a:defRPr>
            </a:lvl6pPr>
            <a:lvl7pPr lvl="6">
              <a:buNone/>
              <a:defRPr sz="1300">
                <a:solidFill>
                  <a:srgbClr val="5E5E5E"/>
                </a:solidFill>
                <a:latin typeface="Montserrat"/>
                <a:ea typeface="Montserrat"/>
                <a:cs typeface="Montserrat"/>
                <a:sym typeface="Montserrat"/>
              </a:defRPr>
            </a:lvl7pPr>
            <a:lvl8pPr lvl="7">
              <a:buNone/>
              <a:defRPr sz="1300">
                <a:solidFill>
                  <a:srgbClr val="5E5E5E"/>
                </a:solidFill>
                <a:latin typeface="Montserrat"/>
                <a:ea typeface="Montserrat"/>
                <a:cs typeface="Montserrat"/>
                <a:sym typeface="Montserrat"/>
              </a:defRPr>
            </a:lvl8pPr>
            <a:lvl9pPr lvl="8">
              <a:buNone/>
              <a:defRPr sz="1300">
                <a:solidFill>
                  <a:srgbClr val="5E5E5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Slide White">
  <p:cSld name="2 Point Slide White">
    <p:spTree>
      <p:nvGrpSpPr>
        <p:cNvPr id="136" name="Shape 136"/>
        <p:cNvGrpSpPr/>
        <p:nvPr/>
      </p:nvGrpSpPr>
      <p:grpSpPr>
        <a:xfrm>
          <a:off x="0" y="0"/>
          <a:ext cx="0" cy="0"/>
          <a:chOff x="0" y="0"/>
          <a:chExt cx="0" cy="0"/>
        </a:xfrm>
      </p:grpSpPr>
      <p:sp>
        <p:nvSpPr>
          <p:cNvPr id="137" name="Google Shape;137;p27"/>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38" name="Google Shape;138;p27"/>
          <p:cNvSpPr/>
          <p:nvPr/>
        </p:nvSpPr>
        <p:spPr>
          <a:xfrm>
            <a:off x="1610433" y="2115967"/>
            <a:ext cx="4307100" cy="4279200"/>
          </a:xfrm>
          <a:prstGeom prst="roundRect">
            <a:avLst>
              <a:gd fmla="val 2041"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39" name="Google Shape;139;p27"/>
          <p:cNvSpPr/>
          <p:nvPr/>
        </p:nvSpPr>
        <p:spPr>
          <a:xfrm>
            <a:off x="6274333" y="2116033"/>
            <a:ext cx="4307100" cy="4279200"/>
          </a:xfrm>
          <a:prstGeom prst="roundRect">
            <a:avLst>
              <a:gd fmla="val 2251" name="adj"/>
            </a:avLst>
          </a:prstGeom>
          <a:gradFill>
            <a:gsLst>
              <a:gs pos="0">
                <a:srgbClr val="FF2424">
                  <a:alpha val="80784"/>
                </a:srgbClr>
              </a:gs>
              <a:gs pos="63680">
                <a:srgbClr val="81153F">
                  <a:alpha val="80784"/>
                </a:srgbClr>
              </a:gs>
              <a:gs pos="100000">
                <a:srgbClr val="030659">
                  <a:alpha val="80784"/>
                </a:srgbClr>
              </a:gs>
            </a:gsLst>
            <a:lin ang="3576288"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40" name="Google Shape;140;p27"/>
          <p:cNvSpPr txBox="1"/>
          <p:nvPr>
            <p:ph idx="1" type="subTitle"/>
          </p:nvPr>
        </p:nvSpPr>
        <p:spPr>
          <a:xfrm>
            <a:off x="2060217" y="2620767"/>
            <a:ext cx="3407700" cy="298500"/>
          </a:xfrm>
          <a:prstGeom prst="rect">
            <a:avLst/>
          </a:prstGeom>
          <a:noFill/>
          <a:ln>
            <a:noFill/>
          </a:ln>
        </p:spPr>
        <p:txBody>
          <a:bodyPr anchorCtr="0" anchor="t" bIns="19050" lIns="19050" spcFirstLastPara="1" rIns="19050" wrap="square" tIns="19050">
            <a:noAutofit/>
          </a:bodyPr>
          <a:lstStyle>
            <a:lvl1pPr lvl="0" rtl="0" algn="ctr">
              <a:lnSpc>
                <a:spcPct val="120000"/>
              </a:lnSpc>
              <a:spcBef>
                <a:spcPts val="0"/>
              </a:spcBef>
              <a:spcAft>
                <a:spcPts val="0"/>
              </a:spcAft>
              <a:buSzPts val="1000"/>
              <a:buNone/>
              <a:defRPr b="1" sz="1867">
                <a:solidFill>
                  <a:srgbClr val="FFFFFF"/>
                </a:solidFill>
              </a:defRPr>
            </a:lvl1pPr>
            <a:lvl2pPr lvl="1" rtl="0" algn="l">
              <a:lnSpc>
                <a:spcPct val="120000"/>
              </a:lnSpc>
              <a:spcBef>
                <a:spcPts val="0"/>
              </a:spcBef>
              <a:spcAft>
                <a:spcPts val="0"/>
              </a:spcAft>
              <a:buSzPts val="1000"/>
              <a:buNone/>
              <a:defRPr b="1" sz="1867"/>
            </a:lvl2pPr>
            <a:lvl3pPr lvl="2" rtl="0" algn="l">
              <a:lnSpc>
                <a:spcPct val="120000"/>
              </a:lnSpc>
              <a:spcBef>
                <a:spcPts val="0"/>
              </a:spcBef>
              <a:spcAft>
                <a:spcPts val="0"/>
              </a:spcAft>
              <a:buSzPts val="1000"/>
              <a:buNone/>
              <a:defRPr b="1" sz="1867"/>
            </a:lvl3pPr>
            <a:lvl4pPr lvl="3" rtl="0" algn="l">
              <a:lnSpc>
                <a:spcPct val="120000"/>
              </a:lnSpc>
              <a:spcBef>
                <a:spcPts val="0"/>
              </a:spcBef>
              <a:spcAft>
                <a:spcPts val="0"/>
              </a:spcAft>
              <a:buSzPts val="1000"/>
              <a:buNone/>
              <a:defRPr b="1" sz="1867"/>
            </a:lvl4pPr>
            <a:lvl5pPr lvl="4" rtl="0" algn="l">
              <a:lnSpc>
                <a:spcPct val="120000"/>
              </a:lnSpc>
              <a:spcBef>
                <a:spcPts val="0"/>
              </a:spcBef>
              <a:spcAft>
                <a:spcPts val="0"/>
              </a:spcAft>
              <a:buSzPts val="1000"/>
              <a:buNone/>
              <a:defRPr b="1" sz="1867"/>
            </a:lvl5pPr>
            <a:lvl6pPr lvl="5" rtl="0" algn="l">
              <a:lnSpc>
                <a:spcPct val="120000"/>
              </a:lnSpc>
              <a:spcBef>
                <a:spcPts val="0"/>
              </a:spcBef>
              <a:spcAft>
                <a:spcPts val="0"/>
              </a:spcAft>
              <a:buSzPts val="1000"/>
              <a:buNone/>
              <a:defRPr b="1" sz="1867"/>
            </a:lvl6pPr>
            <a:lvl7pPr lvl="6" rtl="0" algn="l">
              <a:lnSpc>
                <a:spcPct val="120000"/>
              </a:lnSpc>
              <a:spcBef>
                <a:spcPts val="0"/>
              </a:spcBef>
              <a:spcAft>
                <a:spcPts val="0"/>
              </a:spcAft>
              <a:buSzPts val="1000"/>
              <a:buNone/>
              <a:defRPr b="1" sz="1867"/>
            </a:lvl7pPr>
            <a:lvl8pPr lvl="7" rtl="0" algn="l">
              <a:lnSpc>
                <a:spcPct val="120000"/>
              </a:lnSpc>
              <a:spcBef>
                <a:spcPts val="0"/>
              </a:spcBef>
              <a:spcAft>
                <a:spcPts val="0"/>
              </a:spcAft>
              <a:buSzPts val="1000"/>
              <a:buNone/>
              <a:defRPr b="1" sz="1867"/>
            </a:lvl8pPr>
            <a:lvl9pPr lvl="8" rtl="0" algn="l">
              <a:lnSpc>
                <a:spcPct val="120000"/>
              </a:lnSpc>
              <a:spcBef>
                <a:spcPts val="0"/>
              </a:spcBef>
              <a:spcAft>
                <a:spcPts val="0"/>
              </a:spcAft>
              <a:buSzPts val="1000"/>
              <a:buNone/>
              <a:defRPr b="1" sz="1867"/>
            </a:lvl9pPr>
          </a:lstStyle>
          <a:p/>
        </p:txBody>
      </p:sp>
      <p:sp>
        <p:nvSpPr>
          <p:cNvPr id="141" name="Google Shape;141;p27"/>
          <p:cNvSpPr txBox="1"/>
          <p:nvPr>
            <p:ph idx="2" type="body"/>
          </p:nvPr>
        </p:nvSpPr>
        <p:spPr>
          <a:xfrm>
            <a:off x="1937851" y="3238067"/>
            <a:ext cx="3652500" cy="2622300"/>
          </a:xfrm>
          <a:prstGeom prst="rect">
            <a:avLst/>
          </a:prstGeom>
          <a:noFill/>
          <a:ln>
            <a:noFill/>
          </a:ln>
        </p:spPr>
        <p:txBody>
          <a:bodyPr anchorCtr="0" anchor="t" bIns="19050" lIns="19050" spcFirstLastPara="1" rIns="19050" wrap="square" tIns="19050">
            <a:noAutofit/>
          </a:bodyPr>
          <a:lstStyle>
            <a:lvl1pPr indent="-292100" lvl="0" marL="457200" rtl="0" algn="l">
              <a:lnSpc>
                <a:spcPct val="120000"/>
              </a:lnSpc>
              <a:spcBef>
                <a:spcPts val="0"/>
              </a:spcBef>
              <a:spcAft>
                <a:spcPts val="0"/>
              </a:spcAft>
              <a:buClr>
                <a:srgbClr val="FFFFFF"/>
              </a:buClr>
              <a:buSzPts val="1000"/>
              <a:buChar char="•"/>
              <a:defRPr sz="1333">
                <a:solidFill>
                  <a:srgbClr val="FFFFFF"/>
                </a:solidFill>
              </a:defRPr>
            </a:lvl1pPr>
            <a:lvl2pPr indent="-292100" lvl="1" marL="914400" rtl="0" algn="l">
              <a:lnSpc>
                <a:spcPct val="120000"/>
              </a:lnSpc>
              <a:spcBef>
                <a:spcPts val="0"/>
              </a:spcBef>
              <a:spcAft>
                <a:spcPts val="0"/>
              </a:spcAft>
              <a:buClr>
                <a:srgbClr val="FFFFFF"/>
              </a:buClr>
              <a:buSzPts val="1000"/>
              <a:buChar char="•"/>
              <a:defRPr sz="1333">
                <a:solidFill>
                  <a:srgbClr val="FFFFFF"/>
                </a:solidFill>
              </a:defRPr>
            </a:lvl2pPr>
            <a:lvl3pPr indent="-292100" lvl="2" marL="1371600" rtl="0" algn="l">
              <a:lnSpc>
                <a:spcPct val="120000"/>
              </a:lnSpc>
              <a:spcBef>
                <a:spcPts val="0"/>
              </a:spcBef>
              <a:spcAft>
                <a:spcPts val="0"/>
              </a:spcAft>
              <a:buClr>
                <a:srgbClr val="FFFFFF"/>
              </a:buClr>
              <a:buSzPts val="1000"/>
              <a:buChar char="•"/>
              <a:defRPr sz="1333">
                <a:solidFill>
                  <a:srgbClr val="FFFFFF"/>
                </a:solidFill>
              </a:defRPr>
            </a:lvl3pPr>
            <a:lvl4pPr indent="-292100" lvl="3" marL="1828800" rtl="0" algn="l">
              <a:lnSpc>
                <a:spcPct val="120000"/>
              </a:lnSpc>
              <a:spcBef>
                <a:spcPts val="0"/>
              </a:spcBef>
              <a:spcAft>
                <a:spcPts val="0"/>
              </a:spcAft>
              <a:buClr>
                <a:srgbClr val="FFFFFF"/>
              </a:buClr>
              <a:buSzPts val="1000"/>
              <a:buChar char="•"/>
              <a:defRPr sz="1333">
                <a:solidFill>
                  <a:srgbClr val="FFFFFF"/>
                </a:solidFill>
              </a:defRPr>
            </a:lvl4pPr>
            <a:lvl5pPr indent="-292100" lvl="4" marL="2286000" rtl="0" algn="l">
              <a:lnSpc>
                <a:spcPct val="120000"/>
              </a:lnSpc>
              <a:spcBef>
                <a:spcPts val="0"/>
              </a:spcBef>
              <a:spcAft>
                <a:spcPts val="0"/>
              </a:spcAft>
              <a:buClr>
                <a:srgbClr val="FFFFFF"/>
              </a:buClr>
              <a:buSzPts val="1000"/>
              <a:buChar char="•"/>
              <a:defRPr sz="1333">
                <a:solidFill>
                  <a:srgbClr val="FFFFFF"/>
                </a:solidFill>
              </a:defRPr>
            </a:lvl5pPr>
            <a:lvl6pPr indent="-292100" lvl="5" marL="2743200" rtl="0" algn="l">
              <a:lnSpc>
                <a:spcPct val="120000"/>
              </a:lnSpc>
              <a:spcBef>
                <a:spcPts val="0"/>
              </a:spcBef>
              <a:spcAft>
                <a:spcPts val="0"/>
              </a:spcAft>
              <a:buClr>
                <a:srgbClr val="FFFFFF"/>
              </a:buClr>
              <a:buSzPts val="1000"/>
              <a:buChar char="•"/>
              <a:defRPr sz="1333">
                <a:solidFill>
                  <a:srgbClr val="FFFFFF"/>
                </a:solidFill>
              </a:defRPr>
            </a:lvl6pPr>
            <a:lvl7pPr indent="-292100" lvl="6" marL="3200400" rtl="0" algn="l">
              <a:lnSpc>
                <a:spcPct val="120000"/>
              </a:lnSpc>
              <a:spcBef>
                <a:spcPts val="0"/>
              </a:spcBef>
              <a:spcAft>
                <a:spcPts val="0"/>
              </a:spcAft>
              <a:buClr>
                <a:srgbClr val="FFFFFF"/>
              </a:buClr>
              <a:buSzPts val="1000"/>
              <a:buChar char="•"/>
              <a:defRPr sz="1333">
                <a:solidFill>
                  <a:srgbClr val="FFFFFF"/>
                </a:solidFill>
              </a:defRPr>
            </a:lvl7pPr>
            <a:lvl8pPr indent="-292100" lvl="7" marL="3657600" rtl="0" algn="l">
              <a:lnSpc>
                <a:spcPct val="120000"/>
              </a:lnSpc>
              <a:spcBef>
                <a:spcPts val="0"/>
              </a:spcBef>
              <a:spcAft>
                <a:spcPts val="0"/>
              </a:spcAft>
              <a:buClr>
                <a:srgbClr val="FFFFFF"/>
              </a:buClr>
              <a:buSzPts val="1000"/>
              <a:buChar char="•"/>
              <a:defRPr sz="1333">
                <a:solidFill>
                  <a:srgbClr val="FFFFFF"/>
                </a:solidFill>
              </a:defRPr>
            </a:lvl8pPr>
            <a:lvl9pPr indent="-292100" lvl="8" marL="4114800" rtl="0" algn="l">
              <a:lnSpc>
                <a:spcPct val="120000"/>
              </a:lnSpc>
              <a:spcBef>
                <a:spcPts val="0"/>
              </a:spcBef>
              <a:spcAft>
                <a:spcPts val="0"/>
              </a:spcAft>
              <a:buClr>
                <a:srgbClr val="FFFFFF"/>
              </a:buClr>
              <a:buSzPts val="1000"/>
              <a:buChar char="•"/>
              <a:defRPr sz="1333">
                <a:solidFill>
                  <a:srgbClr val="FFFFFF"/>
                </a:solidFill>
              </a:defRPr>
            </a:lvl9pPr>
          </a:lstStyle>
          <a:p/>
        </p:txBody>
      </p:sp>
      <p:sp>
        <p:nvSpPr>
          <p:cNvPr id="142" name="Google Shape;142;p27"/>
          <p:cNvSpPr txBox="1"/>
          <p:nvPr>
            <p:ph idx="3" type="subTitle"/>
          </p:nvPr>
        </p:nvSpPr>
        <p:spPr>
          <a:xfrm>
            <a:off x="6724084" y="2620767"/>
            <a:ext cx="3407700" cy="298500"/>
          </a:xfrm>
          <a:prstGeom prst="rect">
            <a:avLst/>
          </a:prstGeom>
          <a:noFill/>
          <a:ln>
            <a:noFill/>
          </a:ln>
        </p:spPr>
        <p:txBody>
          <a:bodyPr anchorCtr="0" anchor="t" bIns="19050" lIns="19050" spcFirstLastPara="1" rIns="19050" wrap="square" tIns="19050">
            <a:noAutofit/>
          </a:bodyPr>
          <a:lstStyle>
            <a:lvl1pPr lvl="0" rtl="0" algn="ctr">
              <a:lnSpc>
                <a:spcPct val="120000"/>
              </a:lnSpc>
              <a:spcBef>
                <a:spcPts val="0"/>
              </a:spcBef>
              <a:spcAft>
                <a:spcPts val="0"/>
              </a:spcAft>
              <a:buSzPts val="1000"/>
              <a:buNone/>
              <a:defRPr b="1" sz="1867">
                <a:solidFill>
                  <a:srgbClr val="FFFFFF"/>
                </a:solidFill>
              </a:defRPr>
            </a:lvl1pPr>
            <a:lvl2pPr lvl="1" rtl="0" algn="l">
              <a:lnSpc>
                <a:spcPct val="120000"/>
              </a:lnSpc>
              <a:spcBef>
                <a:spcPts val="0"/>
              </a:spcBef>
              <a:spcAft>
                <a:spcPts val="0"/>
              </a:spcAft>
              <a:buSzPts val="1000"/>
              <a:buNone/>
              <a:defRPr b="1" sz="1867"/>
            </a:lvl2pPr>
            <a:lvl3pPr lvl="2" rtl="0" algn="l">
              <a:lnSpc>
                <a:spcPct val="120000"/>
              </a:lnSpc>
              <a:spcBef>
                <a:spcPts val="0"/>
              </a:spcBef>
              <a:spcAft>
                <a:spcPts val="0"/>
              </a:spcAft>
              <a:buSzPts val="1000"/>
              <a:buNone/>
              <a:defRPr b="1" sz="1867"/>
            </a:lvl3pPr>
            <a:lvl4pPr lvl="3" rtl="0" algn="l">
              <a:lnSpc>
                <a:spcPct val="120000"/>
              </a:lnSpc>
              <a:spcBef>
                <a:spcPts val="0"/>
              </a:spcBef>
              <a:spcAft>
                <a:spcPts val="0"/>
              </a:spcAft>
              <a:buSzPts val="1000"/>
              <a:buNone/>
              <a:defRPr b="1" sz="1867"/>
            </a:lvl4pPr>
            <a:lvl5pPr lvl="4" rtl="0" algn="l">
              <a:lnSpc>
                <a:spcPct val="120000"/>
              </a:lnSpc>
              <a:spcBef>
                <a:spcPts val="0"/>
              </a:spcBef>
              <a:spcAft>
                <a:spcPts val="0"/>
              </a:spcAft>
              <a:buSzPts val="1000"/>
              <a:buNone/>
              <a:defRPr b="1" sz="1867"/>
            </a:lvl5pPr>
            <a:lvl6pPr lvl="5" rtl="0" algn="l">
              <a:lnSpc>
                <a:spcPct val="120000"/>
              </a:lnSpc>
              <a:spcBef>
                <a:spcPts val="0"/>
              </a:spcBef>
              <a:spcAft>
                <a:spcPts val="0"/>
              </a:spcAft>
              <a:buSzPts val="1000"/>
              <a:buNone/>
              <a:defRPr b="1" sz="1867"/>
            </a:lvl6pPr>
            <a:lvl7pPr lvl="6" rtl="0" algn="l">
              <a:lnSpc>
                <a:spcPct val="120000"/>
              </a:lnSpc>
              <a:spcBef>
                <a:spcPts val="0"/>
              </a:spcBef>
              <a:spcAft>
                <a:spcPts val="0"/>
              </a:spcAft>
              <a:buSzPts val="1000"/>
              <a:buNone/>
              <a:defRPr b="1" sz="1867"/>
            </a:lvl7pPr>
            <a:lvl8pPr lvl="7" rtl="0" algn="l">
              <a:lnSpc>
                <a:spcPct val="120000"/>
              </a:lnSpc>
              <a:spcBef>
                <a:spcPts val="0"/>
              </a:spcBef>
              <a:spcAft>
                <a:spcPts val="0"/>
              </a:spcAft>
              <a:buSzPts val="1000"/>
              <a:buNone/>
              <a:defRPr b="1" sz="1867"/>
            </a:lvl8pPr>
            <a:lvl9pPr lvl="8" rtl="0" algn="l">
              <a:lnSpc>
                <a:spcPct val="120000"/>
              </a:lnSpc>
              <a:spcBef>
                <a:spcPts val="0"/>
              </a:spcBef>
              <a:spcAft>
                <a:spcPts val="0"/>
              </a:spcAft>
              <a:buSzPts val="1000"/>
              <a:buNone/>
              <a:defRPr b="1" sz="1867"/>
            </a:lvl9pPr>
          </a:lstStyle>
          <a:p/>
        </p:txBody>
      </p:sp>
      <p:sp>
        <p:nvSpPr>
          <p:cNvPr id="143" name="Google Shape;143;p27"/>
          <p:cNvSpPr txBox="1"/>
          <p:nvPr>
            <p:ph type="title"/>
          </p:nvPr>
        </p:nvSpPr>
        <p:spPr>
          <a:xfrm>
            <a:off x="1015200" y="936967"/>
            <a:ext cx="10161600" cy="45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9pPr>
          </a:lstStyle>
          <a:p/>
        </p:txBody>
      </p:sp>
      <p:sp>
        <p:nvSpPr>
          <p:cNvPr id="144" name="Google Shape;144;p27"/>
          <p:cNvSpPr txBox="1"/>
          <p:nvPr>
            <p:ph idx="4" type="body"/>
          </p:nvPr>
        </p:nvSpPr>
        <p:spPr>
          <a:xfrm>
            <a:off x="783200" y="1656167"/>
            <a:ext cx="10625700" cy="243300"/>
          </a:xfrm>
          <a:prstGeom prst="rect">
            <a:avLst/>
          </a:prstGeom>
          <a:noFill/>
          <a:ln>
            <a:noFill/>
          </a:ln>
        </p:spPr>
        <p:txBody>
          <a:bodyPr anchorCtr="0" anchor="t" bIns="0" lIns="91425" spcFirstLastPara="1" rIns="0" wrap="square" tIns="0">
            <a:noAutofit/>
          </a:bodyPr>
          <a:lstStyle>
            <a:lvl1pPr indent="-292100" lvl="0" marL="457200" rtl="0" algn="ctr">
              <a:lnSpc>
                <a:spcPct val="120000"/>
              </a:lnSpc>
              <a:spcBef>
                <a:spcPts val="0"/>
              </a:spcBef>
              <a:spcAft>
                <a:spcPts val="0"/>
              </a:spcAft>
              <a:buSzPts val="1000"/>
              <a:buChar char="•"/>
              <a:defRPr/>
            </a:lvl1pPr>
            <a:lvl2pPr indent="-292100" lvl="1" marL="914400" rtl="0" algn="ctr">
              <a:lnSpc>
                <a:spcPct val="120000"/>
              </a:lnSpc>
              <a:spcBef>
                <a:spcPts val="0"/>
              </a:spcBef>
              <a:spcAft>
                <a:spcPts val="0"/>
              </a:spcAft>
              <a:buSzPts val="1000"/>
              <a:buChar char="•"/>
              <a:defRPr/>
            </a:lvl2pPr>
            <a:lvl3pPr indent="-292100" lvl="2" marL="1371600" rtl="0" algn="ctr">
              <a:lnSpc>
                <a:spcPct val="120000"/>
              </a:lnSpc>
              <a:spcBef>
                <a:spcPts val="0"/>
              </a:spcBef>
              <a:spcAft>
                <a:spcPts val="0"/>
              </a:spcAft>
              <a:buSzPts val="1000"/>
              <a:buChar char="•"/>
              <a:defRPr/>
            </a:lvl3pPr>
            <a:lvl4pPr indent="-292100" lvl="3" marL="1828800" rtl="0" algn="ctr">
              <a:lnSpc>
                <a:spcPct val="120000"/>
              </a:lnSpc>
              <a:spcBef>
                <a:spcPts val="0"/>
              </a:spcBef>
              <a:spcAft>
                <a:spcPts val="0"/>
              </a:spcAft>
              <a:buSzPts val="1000"/>
              <a:buChar char="•"/>
              <a:defRPr/>
            </a:lvl4pPr>
            <a:lvl5pPr indent="-292100" lvl="4" marL="2286000" rtl="0" algn="ctr">
              <a:lnSpc>
                <a:spcPct val="120000"/>
              </a:lnSpc>
              <a:spcBef>
                <a:spcPts val="0"/>
              </a:spcBef>
              <a:spcAft>
                <a:spcPts val="0"/>
              </a:spcAft>
              <a:buSzPts val="1000"/>
              <a:buChar char="•"/>
              <a:defRPr/>
            </a:lvl5pPr>
            <a:lvl6pPr indent="-292100" lvl="5" marL="2743200" rtl="0" algn="ctr">
              <a:lnSpc>
                <a:spcPct val="120000"/>
              </a:lnSpc>
              <a:spcBef>
                <a:spcPts val="0"/>
              </a:spcBef>
              <a:spcAft>
                <a:spcPts val="0"/>
              </a:spcAft>
              <a:buSzPts val="1000"/>
              <a:buChar char="•"/>
              <a:defRPr/>
            </a:lvl6pPr>
            <a:lvl7pPr indent="-292100" lvl="6" marL="3200400" rtl="0" algn="ctr">
              <a:lnSpc>
                <a:spcPct val="120000"/>
              </a:lnSpc>
              <a:spcBef>
                <a:spcPts val="0"/>
              </a:spcBef>
              <a:spcAft>
                <a:spcPts val="0"/>
              </a:spcAft>
              <a:buSzPts val="1000"/>
              <a:buChar char="•"/>
              <a:defRPr/>
            </a:lvl7pPr>
            <a:lvl8pPr indent="-292100" lvl="7" marL="3657600" rtl="0" algn="ctr">
              <a:lnSpc>
                <a:spcPct val="120000"/>
              </a:lnSpc>
              <a:spcBef>
                <a:spcPts val="0"/>
              </a:spcBef>
              <a:spcAft>
                <a:spcPts val="0"/>
              </a:spcAft>
              <a:buSzPts val="1000"/>
              <a:buChar char="•"/>
              <a:defRPr/>
            </a:lvl8pPr>
            <a:lvl9pPr indent="-292100" lvl="8" marL="4114800" rtl="0" algn="ctr">
              <a:lnSpc>
                <a:spcPct val="120000"/>
              </a:lnSpc>
              <a:spcBef>
                <a:spcPts val="0"/>
              </a:spcBef>
              <a:spcAft>
                <a:spcPts val="0"/>
              </a:spcAft>
              <a:buSzPts val="1000"/>
              <a:buChar char="•"/>
              <a:defRPr/>
            </a:lvl9pPr>
          </a:lstStyle>
          <a:p/>
        </p:txBody>
      </p:sp>
      <p:sp>
        <p:nvSpPr>
          <p:cNvPr id="145" name="Google Shape;145;p27"/>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46" name="Google Shape;146;p27"/>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47" name="Google Shape;147;p27"/>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 name="Google Shape;148;p27"/>
          <p:cNvSpPr txBox="1"/>
          <p:nvPr>
            <p:ph idx="5"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 Slide White">
  <p:cSld name="4 Point Slide White">
    <p:spTree>
      <p:nvGrpSpPr>
        <p:cNvPr id="149" name="Shape 149"/>
        <p:cNvGrpSpPr/>
        <p:nvPr/>
      </p:nvGrpSpPr>
      <p:grpSpPr>
        <a:xfrm>
          <a:off x="0" y="0"/>
          <a:ext cx="0" cy="0"/>
          <a:chOff x="0" y="0"/>
          <a:chExt cx="0" cy="0"/>
        </a:xfrm>
      </p:grpSpPr>
      <p:sp>
        <p:nvSpPr>
          <p:cNvPr id="150" name="Google Shape;150;p28"/>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51" name="Google Shape;151;p28"/>
          <p:cNvSpPr/>
          <p:nvPr/>
        </p:nvSpPr>
        <p:spPr>
          <a:xfrm>
            <a:off x="8961884" y="2353557"/>
            <a:ext cx="2318700" cy="4106700"/>
          </a:xfrm>
          <a:prstGeom prst="roundRect">
            <a:avLst>
              <a:gd fmla="val 4109"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52" name="Google Shape;152;p28"/>
          <p:cNvSpPr/>
          <p:nvPr/>
        </p:nvSpPr>
        <p:spPr>
          <a:xfrm>
            <a:off x="6278356" y="2353557"/>
            <a:ext cx="2318700" cy="4106700"/>
          </a:xfrm>
          <a:prstGeom prst="roundRect">
            <a:avLst>
              <a:gd fmla="val 4109"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53" name="Google Shape;153;p28"/>
          <p:cNvSpPr/>
          <p:nvPr/>
        </p:nvSpPr>
        <p:spPr>
          <a:xfrm>
            <a:off x="3594828" y="2353557"/>
            <a:ext cx="2318700" cy="4106700"/>
          </a:xfrm>
          <a:prstGeom prst="roundRect">
            <a:avLst>
              <a:gd fmla="val 4109"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54" name="Google Shape;154;p28"/>
          <p:cNvSpPr/>
          <p:nvPr/>
        </p:nvSpPr>
        <p:spPr>
          <a:xfrm>
            <a:off x="911300" y="2353557"/>
            <a:ext cx="2318700" cy="4106700"/>
          </a:xfrm>
          <a:prstGeom prst="roundRect">
            <a:avLst>
              <a:gd fmla="val 4109"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55" name="Google Shape;155;p28"/>
          <p:cNvSpPr txBox="1"/>
          <p:nvPr>
            <p:ph type="title"/>
          </p:nvPr>
        </p:nvSpPr>
        <p:spPr>
          <a:xfrm>
            <a:off x="1015200" y="936967"/>
            <a:ext cx="10161600" cy="45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9pPr>
          </a:lstStyle>
          <a:p/>
        </p:txBody>
      </p:sp>
      <p:sp>
        <p:nvSpPr>
          <p:cNvPr id="156" name="Google Shape;156;p28"/>
          <p:cNvSpPr txBox="1"/>
          <p:nvPr>
            <p:ph idx="1" type="body"/>
          </p:nvPr>
        </p:nvSpPr>
        <p:spPr>
          <a:xfrm>
            <a:off x="783200" y="1656167"/>
            <a:ext cx="10625700" cy="243300"/>
          </a:xfrm>
          <a:prstGeom prst="rect">
            <a:avLst/>
          </a:prstGeom>
          <a:noFill/>
          <a:ln>
            <a:noFill/>
          </a:ln>
        </p:spPr>
        <p:txBody>
          <a:bodyPr anchorCtr="0" anchor="t" bIns="0" lIns="91425" spcFirstLastPara="1" rIns="0" wrap="square" tIns="0">
            <a:noAutofit/>
          </a:bodyPr>
          <a:lstStyle>
            <a:lvl1pPr indent="-292100" lvl="0" marL="457200" rtl="0" algn="ctr">
              <a:lnSpc>
                <a:spcPct val="120000"/>
              </a:lnSpc>
              <a:spcBef>
                <a:spcPts val="0"/>
              </a:spcBef>
              <a:spcAft>
                <a:spcPts val="0"/>
              </a:spcAft>
              <a:buSzPts val="1000"/>
              <a:buChar char="•"/>
              <a:defRPr/>
            </a:lvl1pPr>
            <a:lvl2pPr indent="-292100" lvl="1" marL="914400" rtl="0" algn="ctr">
              <a:lnSpc>
                <a:spcPct val="120000"/>
              </a:lnSpc>
              <a:spcBef>
                <a:spcPts val="0"/>
              </a:spcBef>
              <a:spcAft>
                <a:spcPts val="0"/>
              </a:spcAft>
              <a:buSzPts val="1000"/>
              <a:buChar char="•"/>
              <a:defRPr/>
            </a:lvl2pPr>
            <a:lvl3pPr indent="-292100" lvl="2" marL="1371600" rtl="0" algn="ctr">
              <a:lnSpc>
                <a:spcPct val="120000"/>
              </a:lnSpc>
              <a:spcBef>
                <a:spcPts val="0"/>
              </a:spcBef>
              <a:spcAft>
                <a:spcPts val="0"/>
              </a:spcAft>
              <a:buSzPts val="1000"/>
              <a:buChar char="•"/>
              <a:defRPr/>
            </a:lvl3pPr>
            <a:lvl4pPr indent="-292100" lvl="3" marL="1828800" rtl="0" algn="ctr">
              <a:lnSpc>
                <a:spcPct val="120000"/>
              </a:lnSpc>
              <a:spcBef>
                <a:spcPts val="0"/>
              </a:spcBef>
              <a:spcAft>
                <a:spcPts val="0"/>
              </a:spcAft>
              <a:buSzPts val="1000"/>
              <a:buChar char="•"/>
              <a:defRPr/>
            </a:lvl4pPr>
            <a:lvl5pPr indent="-292100" lvl="4" marL="2286000" rtl="0" algn="ctr">
              <a:lnSpc>
                <a:spcPct val="120000"/>
              </a:lnSpc>
              <a:spcBef>
                <a:spcPts val="0"/>
              </a:spcBef>
              <a:spcAft>
                <a:spcPts val="0"/>
              </a:spcAft>
              <a:buSzPts val="1000"/>
              <a:buChar char="•"/>
              <a:defRPr/>
            </a:lvl5pPr>
            <a:lvl6pPr indent="-292100" lvl="5" marL="2743200" rtl="0" algn="ctr">
              <a:lnSpc>
                <a:spcPct val="120000"/>
              </a:lnSpc>
              <a:spcBef>
                <a:spcPts val="0"/>
              </a:spcBef>
              <a:spcAft>
                <a:spcPts val="0"/>
              </a:spcAft>
              <a:buSzPts val="1000"/>
              <a:buChar char="•"/>
              <a:defRPr/>
            </a:lvl6pPr>
            <a:lvl7pPr indent="-292100" lvl="6" marL="3200400" rtl="0" algn="ctr">
              <a:lnSpc>
                <a:spcPct val="120000"/>
              </a:lnSpc>
              <a:spcBef>
                <a:spcPts val="0"/>
              </a:spcBef>
              <a:spcAft>
                <a:spcPts val="0"/>
              </a:spcAft>
              <a:buSzPts val="1000"/>
              <a:buChar char="•"/>
              <a:defRPr/>
            </a:lvl7pPr>
            <a:lvl8pPr indent="-292100" lvl="7" marL="3657600" rtl="0" algn="ctr">
              <a:lnSpc>
                <a:spcPct val="120000"/>
              </a:lnSpc>
              <a:spcBef>
                <a:spcPts val="0"/>
              </a:spcBef>
              <a:spcAft>
                <a:spcPts val="0"/>
              </a:spcAft>
              <a:buSzPts val="1000"/>
              <a:buChar char="•"/>
              <a:defRPr/>
            </a:lvl8pPr>
            <a:lvl9pPr indent="-292100" lvl="8" marL="4114800" rtl="0" algn="ctr">
              <a:lnSpc>
                <a:spcPct val="120000"/>
              </a:lnSpc>
              <a:spcBef>
                <a:spcPts val="0"/>
              </a:spcBef>
              <a:spcAft>
                <a:spcPts val="0"/>
              </a:spcAft>
              <a:buSzPts val="1000"/>
              <a:buChar char="•"/>
              <a:defRPr/>
            </a:lvl9pPr>
          </a:lstStyle>
          <a:p/>
        </p:txBody>
      </p:sp>
      <p:sp>
        <p:nvSpPr>
          <p:cNvPr id="157" name="Google Shape;157;p28"/>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58" name="Google Shape;158;p28"/>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59" name="Google Shape;159;p28"/>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60" name="Google Shape;160;p28"/>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 Slide White 1">
  <p:cSld name="4 Point Slide White 1">
    <p:spTree>
      <p:nvGrpSpPr>
        <p:cNvPr id="161" name="Shape 161"/>
        <p:cNvGrpSpPr/>
        <p:nvPr/>
      </p:nvGrpSpPr>
      <p:grpSpPr>
        <a:xfrm>
          <a:off x="0" y="0"/>
          <a:ext cx="0" cy="0"/>
          <a:chOff x="0" y="0"/>
          <a:chExt cx="0" cy="0"/>
        </a:xfrm>
      </p:grpSpPr>
      <p:sp>
        <p:nvSpPr>
          <p:cNvPr id="162" name="Google Shape;162;p29"/>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63" name="Google Shape;163;p29"/>
          <p:cNvSpPr/>
          <p:nvPr/>
        </p:nvSpPr>
        <p:spPr>
          <a:xfrm>
            <a:off x="1562917" y="4436884"/>
            <a:ext cx="4386300" cy="1957500"/>
          </a:xfrm>
          <a:prstGeom prst="roundRect">
            <a:avLst>
              <a:gd fmla="val 4853"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64" name="Google Shape;164;p29"/>
          <p:cNvSpPr/>
          <p:nvPr/>
        </p:nvSpPr>
        <p:spPr>
          <a:xfrm>
            <a:off x="6242651" y="4436917"/>
            <a:ext cx="4386300" cy="1957500"/>
          </a:xfrm>
          <a:prstGeom prst="roundRect">
            <a:avLst>
              <a:gd fmla="val 4853"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65" name="Google Shape;165;p29"/>
          <p:cNvSpPr/>
          <p:nvPr/>
        </p:nvSpPr>
        <p:spPr>
          <a:xfrm>
            <a:off x="6242651" y="2228817"/>
            <a:ext cx="4386300" cy="1957500"/>
          </a:xfrm>
          <a:prstGeom prst="roundRect">
            <a:avLst>
              <a:gd fmla="val 4853"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66" name="Google Shape;166;p29"/>
          <p:cNvSpPr/>
          <p:nvPr/>
        </p:nvSpPr>
        <p:spPr>
          <a:xfrm>
            <a:off x="1562917" y="2228833"/>
            <a:ext cx="4386300" cy="1957500"/>
          </a:xfrm>
          <a:prstGeom prst="roundRect">
            <a:avLst>
              <a:gd fmla="val 4853"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67" name="Google Shape;167;p29"/>
          <p:cNvSpPr txBox="1"/>
          <p:nvPr>
            <p:ph idx="1" type="body"/>
          </p:nvPr>
        </p:nvSpPr>
        <p:spPr>
          <a:xfrm>
            <a:off x="783200" y="1656167"/>
            <a:ext cx="10625700" cy="243300"/>
          </a:xfrm>
          <a:prstGeom prst="rect">
            <a:avLst/>
          </a:prstGeom>
          <a:noFill/>
          <a:ln>
            <a:noFill/>
          </a:ln>
        </p:spPr>
        <p:txBody>
          <a:bodyPr anchorCtr="0" anchor="t" bIns="0" lIns="91425" spcFirstLastPara="1" rIns="0" wrap="square" tIns="0">
            <a:noAutofit/>
          </a:bodyPr>
          <a:lstStyle>
            <a:lvl1pPr indent="-292100" lvl="0" marL="457200" rtl="0" algn="ctr">
              <a:lnSpc>
                <a:spcPct val="120000"/>
              </a:lnSpc>
              <a:spcBef>
                <a:spcPts val="0"/>
              </a:spcBef>
              <a:spcAft>
                <a:spcPts val="0"/>
              </a:spcAft>
              <a:buSzPts val="1000"/>
              <a:buChar char="•"/>
              <a:defRPr/>
            </a:lvl1pPr>
            <a:lvl2pPr indent="-292100" lvl="1" marL="914400" rtl="0" algn="ctr">
              <a:lnSpc>
                <a:spcPct val="120000"/>
              </a:lnSpc>
              <a:spcBef>
                <a:spcPts val="0"/>
              </a:spcBef>
              <a:spcAft>
                <a:spcPts val="0"/>
              </a:spcAft>
              <a:buSzPts val="1000"/>
              <a:buChar char="•"/>
              <a:defRPr/>
            </a:lvl2pPr>
            <a:lvl3pPr indent="-292100" lvl="2" marL="1371600" rtl="0" algn="ctr">
              <a:lnSpc>
                <a:spcPct val="120000"/>
              </a:lnSpc>
              <a:spcBef>
                <a:spcPts val="0"/>
              </a:spcBef>
              <a:spcAft>
                <a:spcPts val="0"/>
              </a:spcAft>
              <a:buSzPts val="1000"/>
              <a:buChar char="•"/>
              <a:defRPr/>
            </a:lvl3pPr>
            <a:lvl4pPr indent="-292100" lvl="3" marL="1828800" rtl="0" algn="ctr">
              <a:lnSpc>
                <a:spcPct val="120000"/>
              </a:lnSpc>
              <a:spcBef>
                <a:spcPts val="0"/>
              </a:spcBef>
              <a:spcAft>
                <a:spcPts val="0"/>
              </a:spcAft>
              <a:buSzPts val="1000"/>
              <a:buChar char="•"/>
              <a:defRPr/>
            </a:lvl4pPr>
            <a:lvl5pPr indent="-292100" lvl="4" marL="2286000" rtl="0" algn="ctr">
              <a:lnSpc>
                <a:spcPct val="120000"/>
              </a:lnSpc>
              <a:spcBef>
                <a:spcPts val="0"/>
              </a:spcBef>
              <a:spcAft>
                <a:spcPts val="0"/>
              </a:spcAft>
              <a:buSzPts val="1000"/>
              <a:buChar char="•"/>
              <a:defRPr/>
            </a:lvl5pPr>
            <a:lvl6pPr indent="-292100" lvl="5" marL="2743200" rtl="0" algn="ctr">
              <a:lnSpc>
                <a:spcPct val="120000"/>
              </a:lnSpc>
              <a:spcBef>
                <a:spcPts val="0"/>
              </a:spcBef>
              <a:spcAft>
                <a:spcPts val="0"/>
              </a:spcAft>
              <a:buSzPts val="1000"/>
              <a:buChar char="•"/>
              <a:defRPr/>
            </a:lvl6pPr>
            <a:lvl7pPr indent="-292100" lvl="6" marL="3200400" rtl="0" algn="ctr">
              <a:lnSpc>
                <a:spcPct val="120000"/>
              </a:lnSpc>
              <a:spcBef>
                <a:spcPts val="0"/>
              </a:spcBef>
              <a:spcAft>
                <a:spcPts val="0"/>
              </a:spcAft>
              <a:buSzPts val="1000"/>
              <a:buChar char="•"/>
              <a:defRPr/>
            </a:lvl7pPr>
            <a:lvl8pPr indent="-292100" lvl="7" marL="3657600" rtl="0" algn="ctr">
              <a:lnSpc>
                <a:spcPct val="120000"/>
              </a:lnSpc>
              <a:spcBef>
                <a:spcPts val="0"/>
              </a:spcBef>
              <a:spcAft>
                <a:spcPts val="0"/>
              </a:spcAft>
              <a:buSzPts val="1000"/>
              <a:buChar char="•"/>
              <a:defRPr/>
            </a:lvl8pPr>
            <a:lvl9pPr indent="-292100" lvl="8" marL="4114800" rtl="0" algn="ctr">
              <a:lnSpc>
                <a:spcPct val="120000"/>
              </a:lnSpc>
              <a:spcBef>
                <a:spcPts val="0"/>
              </a:spcBef>
              <a:spcAft>
                <a:spcPts val="0"/>
              </a:spcAft>
              <a:buSzPts val="1000"/>
              <a:buChar char="•"/>
              <a:defRPr/>
            </a:lvl9pPr>
          </a:lstStyle>
          <a:p/>
        </p:txBody>
      </p:sp>
      <p:sp>
        <p:nvSpPr>
          <p:cNvPr id="168" name="Google Shape;168;p29"/>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69" name="Google Shape;169;p29"/>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70" name="Google Shape;170;p29"/>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71" name="Google Shape;171;p29"/>
          <p:cNvSpPr txBox="1"/>
          <p:nvPr>
            <p:ph type="title"/>
          </p:nvPr>
        </p:nvSpPr>
        <p:spPr>
          <a:xfrm>
            <a:off x="1015200" y="936967"/>
            <a:ext cx="10161600" cy="45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9pPr>
          </a:lstStyle>
          <a:p/>
        </p:txBody>
      </p:sp>
      <p:sp>
        <p:nvSpPr>
          <p:cNvPr id="172" name="Google Shape;172;p29"/>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oint Slide White">
  <p:cSld name="5 Point Slide White">
    <p:spTree>
      <p:nvGrpSpPr>
        <p:cNvPr id="173" name="Shape 173"/>
        <p:cNvGrpSpPr/>
        <p:nvPr/>
      </p:nvGrpSpPr>
      <p:grpSpPr>
        <a:xfrm>
          <a:off x="0" y="0"/>
          <a:ext cx="0" cy="0"/>
          <a:chOff x="0" y="0"/>
          <a:chExt cx="0" cy="0"/>
        </a:xfrm>
      </p:grpSpPr>
      <p:sp>
        <p:nvSpPr>
          <p:cNvPr id="174" name="Google Shape;174;p30"/>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75" name="Google Shape;175;p30"/>
          <p:cNvSpPr/>
          <p:nvPr/>
        </p:nvSpPr>
        <p:spPr>
          <a:xfrm>
            <a:off x="460848" y="2275568"/>
            <a:ext cx="1977600" cy="42573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76" name="Google Shape;176;p30"/>
          <p:cNvSpPr/>
          <p:nvPr/>
        </p:nvSpPr>
        <p:spPr>
          <a:xfrm>
            <a:off x="2783975" y="2275568"/>
            <a:ext cx="1977600" cy="42573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77" name="Google Shape;177;p30"/>
          <p:cNvSpPr/>
          <p:nvPr/>
        </p:nvSpPr>
        <p:spPr>
          <a:xfrm>
            <a:off x="5107100" y="2275568"/>
            <a:ext cx="1977600" cy="42573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78" name="Google Shape;178;p30"/>
          <p:cNvSpPr/>
          <p:nvPr/>
        </p:nvSpPr>
        <p:spPr>
          <a:xfrm>
            <a:off x="7430225" y="2275568"/>
            <a:ext cx="1977600" cy="42573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79" name="Google Shape;179;p30"/>
          <p:cNvSpPr/>
          <p:nvPr/>
        </p:nvSpPr>
        <p:spPr>
          <a:xfrm>
            <a:off x="9753352" y="2275568"/>
            <a:ext cx="1977600" cy="4257300"/>
          </a:xfrm>
          <a:prstGeom prst="roundRect">
            <a:avLst>
              <a:gd fmla="val 50000"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80" name="Google Shape;180;p30"/>
          <p:cNvSpPr txBox="1"/>
          <p:nvPr>
            <p:ph idx="1" type="body"/>
          </p:nvPr>
        </p:nvSpPr>
        <p:spPr>
          <a:xfrm>
            <a:off x="783200" y="1656167"/>
            <a:ext cx="10625700" cy="335700"/>
          </a:xfrm>
          <a:prstGeom prst="rect">
            <a:avLst/>
          </a:prstGeom>
          <a:noFill/>
          <a:ln>
            <a:noFill/>
          </a:ln>
        </p:spPr>
        <p:txBody>
          <a:bodyPr anchorCtr="0" anchor="t" bIns="0" lIns="91425" spcFirstLastPara="1" rIns="0" wrap="square" tIns="0">
            <a:noAutofit/>
          </a:bodyPr>
          <a:lstStyle>
            <a:lvl1pPr indent="-292100" lvl="0" marL="457200" rtl="0" algn="ctr">
              <a:lnSpc>
                <a:spcPct val="120000"/>
              </a:lnSpc>
              <a:spcBef>
                <a:spcPts val="0"/>
              </a:spcBef>
              <a:spcAft>
                <a:spcPts val="0"/>
              </a:spcAft>
              <a:buSzPts val="1000"/>
              <a:buChar char="•"/>
              <a:defRPr/>
            </a:lvl1pPr>
            <a:lvl2pPr indent="-292100" lvl="1" marL="914400" rtl="0" algn="ctr">
              <a:lnSpc>
                <a:spcPct val="120000"/>
              </a:lnSpc>
              <a:spcBef>
                <a:spcPts val="0"/>
              </a:spcBef>
              <a:spcAft>
                <a:spcPts val="0"/>
              </a:spcAft>
              <a:buSzPts val="1000"/>
              <a:buChar char="•"/>
              <a:defRPr/>
            </a:lvl2pPr>
            <a:lvl3pPr indent="-292100" lvl="2" marL="1371600" rtl="0" algn="ctr">
              <a:lnSpc>
                <a:spcPct val="120000"/>
              </a:lnSpc>
              <a:spcBef>
                <a:spcPts val="0"/>
              </a:spcBef>
              <a:spcAft>
                <a:spcPts val="0"/>
              </a:spcAft>
              <a:buSzPts val="1000"/>
              <a:buChar char="•"/>
              <a:defRPr/>
            </a:lvl3pPr>
            <a:lvl4pPr indent="-292100" lvl="3" marL="1828800" rtl="0" algn="ctr">
              <a:lnSpc>
                <a:spcPct val="120000"/>
              </a:lnSpc>
              <a:spcBef>
                <a:spcPts val="0"/>
              </a:spcBef>
              <a:spcAft>
                <a:spcPts val="0"/>
              </a:spcAft>
              <a:buSzPts val="1000"/>
              <a:buChar char="•"/>
              <a:defRPr/>
            </a:lvl4pPr>
            <a:lvl5pPr indent="-292100" lvl="4" marL="2286000" rtl="0" algn="ctr">
              <a:lnSpc>
                <a:spcPct val="120000"/>
              </a:lnSpc>
              <a:spcBef>
                <a:spcPts val="0"/>
              </a:spcBef>
              <a:spcAft>
                <a:spcPts val="0"/>
              </a:spcAft>
              <a:buSzPts val="1000"/>
              <a:buChar char="•"/>
              <a:defRPr/>
            </a:lvl5pPr>
            <a:lvl6pPr indent="-292100" lvl="5" marL="2743200" rtl="0" algn="ctr">
              <a:lnSpc>
                <a:spcPct val="120000"/>
              </a:lnSpc>
              <a:spcBef>
                <a:spcPts val="0"/>
              </a:spcBef>
              <a:spcAft>
                <a:spcPts val="0"/>
              </a:spcAft>
              <a:buSzPts val="1000"/>
              <a:buChar char="•"/>
              <a:defRPr/>
            </a:lvl6pPr>
            <a:lvl7pPr indent="-292100" lvl="6" marL="3200400" rtl="0" algn="ctr">
              <a:lnSpc>
                <a:spcPct val="120000"/>
              </a:lnSpc>
              <a:spcBef>
                <a:spcPts val="0"/>
              </a:spcBef>
              <a:spcAft>
                <a:spcPts val="0"/>
              </a:spcAft>
              <a:buSzPts val="1000"/>
              <a:buChar char="•"/>
              <a:defRPr/>
            </a:lvl7pPr>
            <a:lvl8pPr indent="-292100" lvl="7" marL="3657600" rtl="0" algn="ctr">
              <a:lnSpc>
                <a:spcPct val="120000"/>
              </a:lnSpc>
              <a:spcBef>
                <a:spcPts val="0"/>
              </a:spcBef>
              <a:spcAft>
                <a:spcPts val="0"/>
              </a:spcAft>
              <a:buSzPts val="1000"/>
              <a:buChar char="•"/>
              <a:defRPr/>
            </a:lvl8pPr>
            <a:lvl9pPr indent="-292100" lvl="8" marL="4114800" rtl="0" algn="ctr">
              <a:lnSpc>
                <a:spcPct val="120000"/>
              </a:lnSpc>
              <a:spcBef>
                <a:spcPts val="0"/>
              </a:spcBef>
              <a:spcAft>
                <a:spcPts val="0"/>
              </a:spcAft>
              <a:buSzPts val="1000"/>
              <a:buChar char="•"/>
              <a:defRPr/>
            </a:lvl9pPr>
          </a:lstStyle>
          <a:p/>
        </p:txBody>
      </p:sp>
      <p:sp>
        <p:nvSpPr>
          <p:cNvPr id="181" name="Google Shape;181;p30"/>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82" name="Google Shape;182;p30"/>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83" name="Google Shape;183;p30"/>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84" name="Google Shape;184;p30"/>
          <p:cNvSpPr txBox="1"/>
          <p:nvPr>
            <p:ph type="title"/>
          </p:nvPr>
        </p:nvSpPr>
        <p:spPr>
          <a:xfrm>
            <a:off x="1015200" y="936967"/>
            <a:ext cx="10161600" cy="45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9pPr>
          </a:lstStyle>
          <a:p/>
        </p:txBody>
      </p:sp>
      <p:sp>
        <p:nvSpPr>
          <p:cNvPr id="185" name="Google Shape;185;p30"/>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 Slide White">
  <p:cSld name="6 Point Slide White">
    <p:spTree>
      <p:nvGrpSpPr>
        <p:cNvPr id="186" name="Shape 186"/>
        <p:cNvGrpSpPr/>
        <p:nvPr/>
      </p:nvGrpSpPr>
      <p:grpSpPr>
        <a:xfrm>
          <a:off x="0" y="0"/>
          <a:ext cx="0" cy="0"/>
          <a:chOff x="0" y="0"/>
          <a:chExt cx="0" cy="0"/>
        </a:xfrm>
      </p:grpSpPr>
      <p:sp>
        <p:nvSpPr>
          <p:cNvPr id="187" name="Google Shape;187;p31"/>
          <p:cNvSpPr/>
          <p:nvPr/>
        </p:nvSpPr>
        <p:spPr>
          <a:xfrm>
            <a:off x="320800" y="660567"/>
            <a:ext cx="11417100" cy="120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88" name="Google Shape;188;p31"/>
          <p:cNvSpPr/>
          <p:nvPr/>
        </p:nvSpPr>
        <p:spPr>
          <a:xfrm>
            <a:off x="681035" y="4426763"/>
            <a:ext cx="3233700" cy="1907100"/>
          </a:xfrm>
          <a:prstGeom prst="roundRect">
            <a:avLst>
              <a:gd fmla="val 574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89" name="Google Shape;189;p31"/>
          <p:cNvSpPr/>
          <p:nvPr/>
        </p:nvSpPr>
        <p:spPr>
          <a:xfrm>
            <a:off x="8137651" y="2162396"/>
            <a:ext cx="3233700" cy="1907100"/>
          </a:xfrm>
          <a:prstGeom prst="roundRect">
            <a:avLst>
              <a:gd fmla="val 574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0" name="Google Shape;190;p31"/>
          <p:cNvSpPr/>
          <p:nvPr/>
        </p:nvSpPr>
        <p:spPr>
          <a:xfrm>
            <a:off x="4424317" y="2162396"/>
            <a:ext cx="3233700" cy="1907100"/>
          </a:xfrm>
          <a:prstGeom prst="roundRect">
            <a:avLst>
              <a:gd fmla="val 574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1" name="Google Shape;191;p31"/>
          <p:cNvSpPr/>
          <p:nvPr/>
        </p:nvSpPr>
        <p:spPr>
          <a:xfrm>
            <a:off x="681101" y="2162396"/>
            <a:ext cx="3233700" cy="1907100"/>
          </a:xfrm>
          <a:prstGeom prst="roundRect">
            <a:avLst>
              <a:gd fmla="val 538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2" name="Google Shape;192;p31"/>
          <p:cNvSpPr/>
          <p:nvPr/>
        </p:nvSpPr>
        <p:spPr>
          <a:xfrm>
            <a:off x="8137635" y="4426763"/>
            <a:ext cx="3233700" cy="1907100"/>
          </a:xfrm>
          <a:prstGeom prst="roundRect">
            <a:avLst>
              <a:gd fmla="val 574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3" name="Google Shape;193;p31"/>
          <p:cNvSpPr/>
          <p:nvPr/>
        </p:nvSpPr>
        <p:spPr>
          <a:xfrm>
            <a:off x="4479201" y="4426763"/>
            <a:ext cx="3233700" cy="1907100"/>
          </a:xfrm>
          <a:prstGeom prst="roundRect">
            <a:avLst>
              <a:gd fmla="val 5747" name="adj"/>
            </a:avLst>
          </a:prstGeom>
          <a:gradFill>
            <a:gsLst>
              <a:gs pos="0">
                <a:srgbClr val="F7AB1D"/>
              </a:gs>
              <a:gs pos="47000">
                <a:srgbClr val="FB8120"/>
              </a:gs>
              <a:gs pos="100000">
                <a:srgbClr val="FD6C21"/>
              </a:gs>
            </a:gsLst>
            <a:path path="circle">
              <a:fillToRect b="100%" r="100%"/>
            </a:path>
            <a:tileRect l="-100%" t="-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4" name="Google Shape;194;p31"/>
          <p:cNvSpPr txBox="1"/>
          <p:nvPr>
            <p:ph idx="1" type="body"/>
          </p:nvPr>
        </p:nvSpPr>
        <p:spPr>
          <a:xfrm>
            <a:off x="783200" y="1656167"/>
            <a:ext cx="10625700" cy="243300"/>
          </a:xfrm>
          <a:prstGeom prst="rect">
            <a:avLst/>
          </a:prstGeom>
          <a:noFill/>
          <a:ln>
            <a:noFill/>
          </a:ln>
        </p:spPr>
        <p:txBody>
          <a:bodyPr anchorCtr="0" anchor="t" bIns="0" lIns="91425" spcFirstLastPara="1" rIns="0" wrap="square" tIns="0">
            <a:noAutofit/>
          </a:bodyPr>
          <a:lstStyle>
            <a:lvl1pPr indent="-292100" lvl="0" marL="457200" rtl="0" algn="ctr">
              <a:lnSpc>
                <a:spcPct val="120000"/>
              </a:lnSpc>
              <a:spcBef>
                <a:spcPts val="0"/>
              </a:spcBef>
              <a:spcAft>
                <a:spcPts val="0"/>
              </a:spcAft>
              <a:buSzPts val="1000"/>
              <a:buChar char="•"/>
              <a:defRPr/>
            </a:lvl1pPr>
            <a:lvl2pPr indent="-292100" lvl="1" marL="914400" rtl="0" algn="ctr">
              <a:lnSpc>
                <a:spcPct val="120000"/>
              </a:lnSpc>
              <a:spcBef>
                <a:spcPts val="0"/>
              </a:spcBef>
              <a:spcAft>
                <a:spcPts val="0"/>
              </a:spcAft>
              <a:buSzPts val="1000"/>
              <a:buChar char="•"/>
              <a:defRPr/>
            </a:lvl2pPr>
            <a:lvl3pPr indent="-292100" lvl="2" marL="1371600" rtl="0" algn="ctr">
              <a:lnSpc>
                <a:spcPct val="120000"/>
              </a:lnSpc>
              <a:spcBef>
                <a:spcPts val="0"/>
              </a:spcBef>
              <a:spcAft>
                <a:spcPts val="0"/>
              </a:spcAft>
              <a:buSzPts val="1000"/>
              <a:buChar char="•"/>
              <a:defRPr/>
            </a:lvl3pPr>
            <a:lvl4pPr indent="-292100" lvl="3" marL="1828800" rtl="0" algn="ctr">
              <a:lnSpc>
                <a:spcPct val="120000"/>
              </a:lnSpc>
              <a:spcBef>
                <a:spcPts val="0"/>
              </a:spcBef>
              <a:spcAft>
                <a:spcPts val="0"/>
              </a:spcAft>
              <a:buSzPts val="1000"/>
              <a:buChar char="•"/>
              <a:defRPr/>
            </a:lvl4pPr>
            <a:lvl5pPr indent="-292100" lvl="4" marL="2286000" rtl="0" algn="ctr">
              <a:lnSpc>
                <a:spcPct val="120000"/>
              </a:lnSpc>
              <a:spcBef>
                <a:spcPts val="0"/>
              </a:spcBef>
              <a:spcAft>
                <a:spcPts val="0"/>
              </a:spcAft>
              <a:buSzPts val="1000"/>
              <a:buChar char="•"/>
              <a:defRPr/>
            </a:lvl5pPr>
            <a:lvl6pPr indent="-292100" lvl="5" marL="2743200" rtl="0" algn="ctr">
              <a:lnSpc>
                <a:spcPct val="120000"/>
              </a:lnSpc>
              <a:spcBef>
                <a:spcPts val="0"/>
              </a:spcBef>
              <a:spcAft>
                <a:spcPts val="0"/>
              </a:spcAft>
              <a:buSzPts val="1000"/>
              <a:buChar char="•"/>
              <a:defRPr/>
            </a:lvl6pPr>
            <a:lvl7pPr indent="-292100" lvl="6" marL="3200400" rtl="0" algn="ctr">
              <a:lnSpc>
                <a:spcPct val="120000"/>
              </a:lnSpc>
              <a:spcBef>
                <a:spcPts val="0"/>
              </a:spcBef>
              <a:spcAft>
                <a:spcPts val="0"/>
              </a:spcAft>
              <a:buSzPts val="1000"/>
              <a:buChar char="•"/>
              <a:defRPr/>
            </a:lvl7pPr>
            <a:lvl8pPr indent="-292100" lvl="7" marL="3657600" rtl="0" algn="ctr">
              <a:lnSpc>
                <a:spcPct val="120000"/>
              </a:lnSpc>
              <a:spcBef>
                <a:spcPts val="0"/>
              </a:spcBef>
              <a:spcAft>
                <a:spcPts val="0"/>
              </a:spcAft>
              <a:buSzPts val="1000"/>
              <a:buChar char="•"/>
              <a:defRPr/>
            </a:lvl8pPr>
            <a:lvl9pPr indent="-292100" lvl="8" marL="4114800" rtl="0" algn="ctr">
              <a:lnSpc>
                <a:spcPct val="120000"/>
              </a:lnSpc>
              <a:spcBef>
                <a:spcPts val="0"/>
              </a:spcBef>
              <a:spcAft>
                <a:spcPts val="0"/>
              </a:spcAft>
              <a:buSzPts val="1000"/>
              <a:buChar char="•"/>
              <a:defRPr/>
            </a:lvl9pPr>
          </a:lstStyle>
          <a:p/>
        </p:txBody>
      </p:sp>
      <p:sp>
        <p:nvSpPr>
          <p:cNvPr id="195" name="Google Shape;195;p31"/>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196" name="Google Shape;196;p31"/>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33"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197" name="Google Shape;197;p31"/>
          <p:cNvSpPr/>
          <p:nvPr/>
        </p:nvSpPr>
        <p:spPr>
          <a:xfrm>
            <a:off x="10247587" y="259826"/>
            <a:ext cx="1622700" cy="956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98" name="Google Shape;198;p31"/>
          <p:cNvSpPr txBox="1"/>
          <p:nvPr>
            <p:ph type="title"/>
          </p:nvPr>
        </p:nvSpPr>
        <p:spPr>
          <a:xfrm>
            <a:off x="1015200" y="936967"/>
            <a:ext cx="10161600" cy="45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1" i="0" sz="2667"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000"/>
              <a:buFont typeface="Arial"/>
              <a:buNone/>
              <a:defRPr b="1" i="0" sz="2667" u="none" cap="none" strike="noStrike">
                <a:solidFill>
                  <a:srgbClr val="FFFFFF"/>
                </a:solidFill>
                <a:latin typeface="Montserrat"/>
                <a:ea typeface="Montserrat"/>
                <a:cs typeface="Montserrat"/>
                <a:sym typeface="Montserrat"/>
              </a:defRPr>
            </a:lvl9pPr>
          </a:lstStyle>
          <a:p/>
        </p:txBody>
      </p:sp>
      <p:sp>
        <p:nvSpPr>
          <p:cNvPr id="199" name="Google Shape;199;p31"/>
          <p:cNvSpPr txBox="1"/>
          <p:nvPr>
            <p:ph idx="2" type="body"/>
          </p:nvPr>
        </p:nvSpPr>
        <p:spPr>
          <a:xfrm>
            <a:off x="6812400" y="317967"/>
            <a:ext cx="4925700" cy="143100"/>
          </a:xfrm>
          <a:prstGeom prst="rect">
            <a:avLst/>
          </a:prstGeom>
          <a:noFill/>
          <a:ln>
            <a:noFill/>
          </a:ln>
        </p:spPr>
        <p:txBody>
          <a:bodyPr anchorCtr="0" anchor="t" bIns="0" lIns="0" spcFirstLastPara="1" rIns="0" wrap="square" tIns="0">
            <a:noAutofit/>
          </a:bodyPr>
          <a:lstStyle>
            <a:lvl1pPr indent="-292100" lvl="0" marL="457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1pPr>
            <a:lvl2pPr indent="-292100" lvl="1" marL="914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2pPr>
            <a:lvl3pPr indent="-292100" lvl="2" marL="1371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3pPr>
            <a:lvl4pPr indent="-292100" lvl="3" marL="1828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4pPr>
            <a:lvl5pPr indent="-292100" lvl="4" marL="22860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5pPr>
            <a:lvl6pPr indent="-292100" lvl="5" marL="27432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6pPr>
            <a:lvl7pPr indent="-292100" lvl="6" marL="32004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7pPr>
            <a:lvl8pPr indent="-292100" lvl="7" marL="36576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8pPr>
            <a:lvl9pPr indent="-292100" lvl="8" marL="4114800" rtl="0" algn="r">
              <a:lnSpc>
                <a:spcPct val="120000"/>
              </a:lnSpc>
              <a:spcBef>
                <a:spcPts val="0"/>
              </a:spcBef>
              <a:spcAft>
                <a:spcPts val="0"/>
              </a:spcAft>
              <a:buClr>
                <a:schemeClr val="dk1"/>
              </a:buClr>
              <a:buSzPts val="1000"/>
              <a:buFont typeface="Montserrat"/>
              <a:buChar char="•"/>
              <a:defRPr b="1" sz="1333">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0" name="Shape 200"/>
        <p:cNvGrpSpPr/>
        <p:nvPr/>
      </p:nvGrpSpPr>
      <p:grpSpPr>
        <a:xfrm>
          <a:off x="0" y="0"/>
          <a:ext cx="0" cy="0"/>
          <a:chOff x="0" y="0"/>
          <a:chExt cx="0" cy="0"/>
        </a:xfrm>
      </p:grpSpPr>
      <p:sp>
        <p:nvSpPr>
          <p:cNvPr id="201" name="Google Shape;201;p32"/>
          <p:cNvSpPr txBox="1"/>
          <p:nvPr>
            <p:ph type="ctrTitle"/>
          </p:nvPr>
        </p:nvSpPr>
        <p:spPr>
          <a:xfrm>
            <a:off x="1476000" y="1042033"/>
            <a:ext cx="92400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500"/>
              <a:buFont typeface="Arial"/>
              <a:buNone/>
              <a:defRPr b="0" i="0" sz="4667" u="none" cap="none" strike="noStrike">
                <a:solidFill>
                  <a:srgbClr val="000000"/>
                </a:solidFill>
                <a:latin typeface="Arial"/>
                <a:ea typeface="Arial"/>
                <a:cs typeface="Arial"/>
                <a:sym typeface="Arial"/>
              </a:defRPr>
            </a:lvl9pPr>
          </a:lstStyle>
          <a:p/>
        </p:txBody>
      </p:sp>
      <p:sp>
        <p:nvSpPr>
          <p:cNvPr id="202" name="Google Shape;202;p32"/>
          <p:cNvSpPr txBox="1"/>
          <p:nvPr>
            <p:ph idx="1" type="subTitle"/>
          </p:nvPr>
        </p:nvSpPr>
        <p:spPr>
          <a:xfrm>
            <a:off x="415600" y="3778833"/>
            <a:ext cx="11360700" cy="105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rtl="0" algn="ctr">
              <a:lnSpc>
                <a:spcPct val="100000"/>
              </a:lnSpc>
              <a:spcBef>
                <a:spcPts val="0"/>
              </a:spcBef>
              <a:spcAft>
                <a:spcPts val="0"/>
              </a:spcAft>
              <a:buSzPts val="2800"/>
              <a:buNone/>
              <a:defRPr sz="3733"/>
            </a:lvl2pPr>
            <a:lvl3pPr lvl="2" rtl="0" algn="ctr">
              <a:lnSpc>
                <a:spcPct val="100000"/>
              </a:lnSpc>
              <a:spcBef>
                <a:spcPts val="0"/>
              </a:spcBef>
              <a:spcAft>
                <a:spcPts val="0"/>
              </a:spcAft>
              <a:buSzPts val="2800"/>
              <a:buNone/>
              <a:defRPr sz="3733"/>
            </a:lvl3pPr>
            <a:lvl4pPr lvl="3" rtl="0" algn="ctr">
              <a:lnSpc>
                <a:spcPct val="100000"/>
              </a:lnSpc>
              <a:spcBef>
                <a:spcPts val="0"/>
              </a:spcBef>
              <a:spcAft>
                <a:spcPts val="0"/>
              </a:spcAft>
              <a:buSzPts val="2800"/>
              <a:buNone/>
              <a:defRPr sz="3733"/>
            </a:lvl4pPr>
            <a:lvl5pPr lvl="4" rtl="0" algn="ctr">
              <a:lnSpc>
                <a:spcPct val="100000"/>
              </a:lnSpc>
              <a:spcBef>
                <a:spcPts val="0"/>
              </a:spcBef>
              <a:spcAft>
                <a:spcPts val="0"/>
              </a:spcAft>
              <a:buSzPts val="2800"/>
              <a:buNone/>
              <a:defRPr sz="3733"/>
            </a:lvl5pPr>
            <a:lvl6pPr lvl="5" rtl="0" algn="ctr">
              <a:lnSpc>
                <a:spcPct val="100000"/>
              </a:lnSpc>
              <a:spcBef>
                <a:spcPts val="0"/>
              </a:spcBef>
              <a:spcAft>
                <a:spcPts val="0"/>
              </a:spcAft>
              <a:buSzPts val="2800"/>
              <a:buNone/>
              <a:defRPr sz="3733"/>
            </a:lvl6pPr>
            <a:lvl7pPr lvl="6" rtl="0" algn="ctr">
              <a:lnSpc>
                <a:spcPct val="100000"/>
              </a:lnSpc>
              <a:spcBef>
                <a:spcPts val="0"/>
              </a:spcBef>
              <a:spcAft>
                <a:spcPts val="0"/>
              </a:spcAft>
              <a:buSzPts val="2800"/>
              <a:buNone/>
              <a:defRPr sz="3733"/>
            </a:lvl7pPr>
            <a:lvl8pPr lvl="7" rtl="0" algn="ctr">
              <a:lnSpc>
                <a:spcPct val="100000"/>
              </a:lnSpc>
              <a:spcBef>
                <a:spcPts val="0"/>
              </a:spcBef>
              <a:spcAft>
                <a:spcPts val="0"/>
              </a:spcAft>
              <a:buSzPts val="2800"/>
              <a:buNone/>
              <a:defRPr sz="3733"/>
            </a:lvl8pPr>
            <a:lvl9pPr lvl="8" rtl="0" algn="ctr">
              <a:lnSpc>
                <a:spcPct val="100000"/>
              </a:lnSpc>
              <a:spcBef>
                <a:spcPts val="0"/>
              </a:spcBef>
              <a:spcAft>
                <a:spcPts val="0"/>
              </a:spcAft>
              <a:buSzPts val="2800"/>
              <a:buNone/>
              <a:defRPr sz="3733"/>
            </a:lvl9pPr>
          </a:lstStyle>
          <a:p/>
        </p:txBody>
      </p:sp>
      <p:sp>
        <p:nvSpPr>
          <p:cNvPr id="203" name="Google Shape;203;p32"/>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1pPr>
            <a:lvl2pPr indent="0" lvl="1"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2pPr>
            <a:lvl3pPr indent="0" lvl="2"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3pPr>
            <a:lvl4pPr indent="0" lvl="3"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4pPr>
            <a:lvl5pPr indent="0" lvl="4"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5pPr>
            <a:lvl6pPr indent="0" lvl="5"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6pPr>
            <a:lvl7pPr indent="0" lvl="6"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7pPr>
            <a:lvl8pPr indent="0" lvl="7"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8pPr>
            <a:lvl9pPr indent="0" lvl="8"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4"/>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24" name="Google Shape;24;p4"/>
          <p:cNvSpPr txBox="1"/>
          <p:nvPr>
            <p:ph type="title"/>
          </p:nvPr>
        </p:nvSpPr>
        <p:spPr>
          <a:xfrm>
            <a:off x="565100" y="530667"/>
            <a:ext cx="112624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tform">
  <p:cSld name="Platform">
    <p:spTree>
      <p:nvGrpSpPr>
        <p:cNvPr id="204" name="Shape 204"/>
        <p:cNvGrpSpPr/>
        <p:nvPr/>
      </p:nvGrpSpPr>
      <p:grpSpPr>
        <a:xfrm>
          <a:off x="0" y="0"/>
          <a:ext cx="0" cy="0"/>
          <a:chOff x="0" y="0"/>
          <a:chExt cx="0" cy="0"/>
        </a:xfrm>
      </p:grpSpPr>
      <p:sp>
        <p:nvSpPr>
          <p:cNvPr id="205" name="Google Shape;205;p33"/>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1pPr>
            <a:lvl2pPr indent="0" lvl="1"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2pPr>
            <a:lvl3pPr indent="0" lvl="2"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3pPr>
            <a:lvl4pPr indent="0" lvl="3"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4pPr>
            <a:lvl5pPr indent="0" lvl="4"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5pPr>
            <a:lvl6pPr indent="0" lvl="5"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6pPr>
            <a:lvl7pPr indent="0" lvl="6"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7pPr>
            <a:lvl8pPr indent="0" lvl="7"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8pPr>
            <a:lvl9pPr indent="0" lvl="8" marL="0" rtl="0" algn="r">
              <a:lnSpc>
                <a:spcPct val="100000"/>
              </a:lnSpc>
              <a:spcBef>
                <a:spcPts val="0"/>
              </a:spcBef>
              <a:spcAft>
                <a:spcPts val="0"/>
              </a:spcAft>
              <a:buSzPts val="800"/>
              <a:buNone/>
              <a:defRPr b="1" i="0" sz="1067"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206" name="Google Shape;206;p33"/>
          <p:cNvSpPr txBox="1"/>
          <p:nvPr>
            <p:ph type="title"/>
          </p:nvPr>
        </p:nvSpPr>
        <p:spPr>
          <a:xfrm>
            <a:off x="565100" y="530667"/>
            <a:ext cx="11262300" cy="76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0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type="secHead">
  <p:cSld name="SECTION_HEADER">
    <p:spTree>
      <p:nvGrpSpPr>
        <p:cNvPr id="211" name="Shape 211"/>
        <p:cNvGrpSpPr/>
        <p:nvPr/>
      </p:nvGrpSpPr>
      <p:grpSpPr>
        <a:xfrm>
          <a:off x="0" y="0"/>
          <a:ext cx="0" cy="0"/>
          <a:chOff x="0" y="0"/>
          <a:chExt cx="0" cy="0"/>
        </a:xfrm>
      </p:grpSpPr>
      <p:sp>
        <p:nvSpPr>
          <p:cNvPr id="212" name="Google Shape;212;p35"/>
          <p:cNvSpPr txBox="1"/>
          <p:nvPr>
            <p:ph type="title"/>
          </p:nvPr>
        </p:nvSpPr>
        <p:spPr>
          <a:xfrm>
            <a:off x="415600" y="2742433"/>
            <a:ext cx="11360700" cy="1122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13" name="Google Shape;213;p35"/>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214" name="Google Shape;214;p35"/>
          <p:cNvCxnSpPr/>
          <p:nvPr/>
        </p:nvCxnSpPr>
        <p:spPr>
          <a:xfrm>
            <a:off x="2713400" y="3717233"/>
            <a:ext cx="6765300" cy="0"/>
          </a:xfrm>
          <a:prstGeom prst="straightConnector1">
            <a:avLst/>
          </a:prstGeom>
          <a:noFill/>
          <a:ln cap="flat" cmpd="sng" w="38100">
            <a:solidFill>
              <a:srgbClr val="FFAB40"/>
            </a:solidFill>
            <a:prstDash val="solid"/>
            <a:round/>
            <a:headEnd len="sm" w="sm" type="none"/>
            <a:tailEnd len="sm" w="sm" type="none"/>
          </a:ln>
        </p:spPr>
      </p:cxnSp>
      <p:sp>
        <p:nvSpPr>
          <p:cNvPr id="215" name="Google Shape;215;p3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accent2"/>
              </a:buClr>
              <a:buSzPts val="1900"/>
              <a:buFont typeface="Roboto Medium"/>
              <a:buNone/>
              <a:defRPr sz="1900">
                <a:solidFill>
                  <a:schemeClr val="accent2"/>
                </a:solidFill>
                <a:latin typeface="Roboto Medium"/>
                <a:ea typeface="Roboto Medium"/>
                <a:cs typeface="Roboto Medium"/>
                <a:sym typeface="Roboto Medium"/>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 name="Shape 216"/>
        <p:cNvGrpSpPr/>
        <p:nvPr/>
      </p:nvGrpSpPr>
      <p:grpSpPr>
        <a:xfrm>
          <a:off x="0" y="0"/>
          <a:ext cx="0" cy="0"/>
          <a:chOff x="0" y="0"/>
          <a:chExt cx="0" cy="0"/>
        </a:xfrm>
      </p:grpSpPr>
      <p:sp>
        <p:nvSpPr>
          <p:cNvPr id="217" name="Google Shape;217;p36"/>
          <p:cNvSpPr txBox="1"/>
          <p:nvPr>
            <p:ph type="ctrTitle"/>
          </p:nvPr>
        </p:nvSpPr>
        <p:spPr>
          <a:xfrm>
            <a:off x="1476000" y="1042033"/>
            <a:ext cx="92400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4700"/>
              <a:buNone/>
              <a:defRPr sz="4700"/>
            </a:lvl2pPr>
            <a:lvl3pPr lvl="2" rtl="0" algn="ctr">
              <a:lnSpc>
                <a:spcPct val="100000"/>
              </a:lnSpc>
              <a:spcBef>
                <a:spcPts val="0"/>
              </a:spcBef>
              <a:spcAft>
                <a:spcPts val="0"/>
              </a:spcAft>
              <a:buSzPts val="4700"/>
              <a:buNone/>
              <a:defRPr sz="4700"/>
            </a:lvl3pPr>
            <a:lvl4pPr lvl="3" rtl="0" algn="ctr">
              <a:lnSpc>
                <a:spcPct val="100000"/>
              </a:lnSpc>
              <a:spcBef>
                <a:spcPts val="0"/>
              </a:spcBef>
              <a:spcAft>
                <a:spcPts val="0"/>
              </a:spcAft>
              <a:buSzPts val="4700"/>
              <a:buNone/>
              <a:defRPr sz="4700"/>
            </a:lvl4pPr>
            <a:lvl5pPr lvl="4" rtl="0" algn="ctr">
              <a:lnSpc>
                <a:spcPct val="100000"/>
              </a:lnSpc>
              <a:spcBef>
                <a:spcPts val="0"/>
              </a:spcBef>
              <a:spcAft>
                <a:spcPts val="0"/>
              </a:spcAft>
              <a:buSzPts val="4700"/>
              <a:buNone/>
              <a:defRPr sz="4700"/>
            </a:lvl5pPr>
            <a:lvl6pPr lvl="5" rtl="0" algn="ctr">
              <a:lnSpc>
                <a:spcPct val="100000"/>
              </a:lnSpc>
              <a:spcBef>
                <a:spcPts val="0"/>
              </a:spcBef>
              <a:spcAft>
                <a:spcPts val="0"/>
              </a:spcAft>
              <a:buSzPts val="4700"/>
              <a:buNone/>
              <a:defRPr sz="4700"/>
            </a:lvl6pPr>
            <a:lvl7pPr lvl="6" rtl="0" algn="ctr">
              <a:lnSpc>
                <a:spcPct val="100000"/>
              </a:lnSpc>
              <a:spcBef>
                <a:spcPts val="0"/>
              </a:spcBef>
              <a:spcAft>
                <a:spcPts val="0"/>
              </a:spcAft>
              <a:buSzPts val="4700"/>
              <a:buNone/>
              <a:defRPr sz="4700"/>
            </a:lvl7pPr>
            <a:lvl8pPr lvl="7" rtl="0" algn="ctr">
              <a:lnSpc>
                <a:spcPct val="100000"/>
              </a:lnSpc>
              <a:spcBef>
                <a:spcPts val="0"/>
              </a:spcBef>
              <a:spcAft>
                <a:spcPts val="0"/>
              </a:spcAft>
              <a:buSzPts val="4700"/>
              <a:buNone/>
              <a:defRPr sz="4700"/>
            </a:lvl8pPr>
            <a:lvl9pPr lvl="8" rtl="0" algn="ctr">
              <a:lnSpc>
                <a:spcPct val="100000"/>
              </a:lnSpc>
              <a:spcBef>
                <a:spcPts val="0"/>
              </a:spcBef>
              <a:spcAft>
                <a:spcPts val="0"/>
              </a:spcAft>
              <a:buSzPts val="4700"/>
              <a:buNone/>
              <a:defRPr sz="4700"/>
            </a:lvl9pPr>
          </a:lstStyle>
          <a:p/>
        </p:txBody>
      </p:sp>
      <p:sp>
        <p:nvSpPr>
          <p:cNvPr id="218" name="Google Shape;218;p3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Font typeface="Roboto Medium"/>
              <a:buNone/>
              <a:defRPr>
                <a:latin typeface="Roboto Medium"/>
                <a:ea typeface="Roboto Medium"/>
                <a:cs typeface="Roboto Medium"/>
                <a:sym typeface="Roboto Medium"/>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19" name="Google Shape;219;p36"/>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7"/>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222" name="Google Shape;222;p37"/>
          <p:cNvSpPr txBox="1"/>
          <p:nvPr>
            <p:ph type="title"/>
          </p:nvPr>
        </p:nvSpPr>
        <p:spPr>
          <a:xfrm>
            <a:off x="565100" y="530667"/>
            <a:ext cx="11262300" cy="7635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G Section Header 1">
  <p:cSld name="SECTION_HEADER_1">
    <p:spTree>
      <p:nvGrpSpPr>
        <p:cNvPr id="223" name="Shape 223"/>
        <p:cNvGrpSpPr/>
        <p:nvPr/>
      </p:nvGrpSpPr>
      <p:grpSpPr>
        <a:xfrm>
          <a:off x="0" y="0"/>
          <a:ext cx="0" cy="0"/>
          <a:chOff x="0" y="0"/>
          <a:chExt cx="0" cy="0"/>
        </a:xfrm>
      </p:grpSpPr>
      <p:sp>
        <p:nvSpPr>
          <p:cNvPr id="224" name="Google Shape;224;p38"/>
          <p:cNvSpPr txBox="1"/>
          <p:nvPr>
            <p:ph type="title"/>
          </p:nvPr>
        </p:nvSpPr>
        <p:spPr>
          <a:xfrm>
            <a:off x="415600" y="2742433"/>
            <a:ext cx="11360700" cy="1122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25" name="Google Shape;225;p38"/>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226" name="Google Shape;226;p38"/>
          <p:cNvCxnSpPr/>
          <p:nvPr/>
        </p:nvCxnSpPr>
        <p:spPr>
          <a:xfrm>
            <a:off x="2713400" y="3717233"/>
            <a:ext cx="6765300" cy="0"/>
          </a:xfrm>
          <a:prstGeom prst="straightConnector1">
            <a:avLst/>
          </a:prstGeom>
          <a:noFill/>
          <a:ln cap="flat" cmpd="sng" w="38100">
            <a:solidFill>
              <a:srgbClr val="FFAB40"/>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7" name="Shape 227"/>
        <p:cNvGrpSpPr/>
        <p:nvPr/>
      </p:nvGrpSpPr>
      <p:grpSpPr>
        <a:xfrm>
          <a:off x="0" y="0"/>
          <a:ext cx="0" cy="0"/>
          <a:chOff x="0" y="0"/>
          <a:chExt cx="0" cy="0"/>
        </a:xfrm>
      </p:grpSpPr>
      <p:sp>
        <p:nvSpPr>
          <p:cNvPr id="228" name="Google Shape;228;p39"/>
          <p:cNvSpPr txBox="1"/>
          <p:nvPr>
            <p:ph idx="1" type="body"/>
          </p:nvPr>
        </p:nvSpPr>
        <p:spPr>
          <a:xfrm>
            <a:off x="390051" y="1447100"/>
            <a:ext cx="5489700" cy="42363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229" name="Google Shape;229;p39"/>
          <p:cNvSpPr txBox="1"/>
          <p:nvPr>
            <p:ph type="title"/>
          </p:nvPr>
        </p:nvSpPr>
        <p:spPr>
          <a:xfrm>
            <a:off x="565100" y="429067"/>
            <a:ext cx="112623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2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30" name="Google Shape;230;p39"/>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231" name="Google Shape;231;p39"/>
          <p:cNvSpPr txBox="1"/>
          <p:nvPr>
            <p:ph idx="2" type="body"/>
          </p:nvPr>
        </p:nvSpPr>
        <p:spPr>
          <a:xfrm>
            <a:off x="6312351" y="1447100"/>
            <a:ext cx="5489700" cy="42363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cxnSp>
        <p:nvCxnSpPr>
          <p:cNvPr id="232" name="Google Shape;232;p39"/>
          <p:cNvCxnSpPr/>
          <p:nvPr/>
        </p:nvCxnSpPr>
        <p:spPr>
          <a:xfrm>
            <a:off x="6095984" y="1500267"/>
            <a:ext cx="12300" cy="47925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latform">
  <p:cSld name="TITLE_ONLY_1_1">
    <p:spTree>
      <p:nvGrpSpPr>
        <p:cNvPr id="233" name="Shape 233"/>
        <p:cNvGrpSpPr/>
        <p:nvPr/>
      </p:nvGrpSpPr>
      <p:grpSpPr>
        <a:xfrm>
          <a:off x="0" y="0"/>
          <a:ext cx="0" cy="0"/>
          <a:chOff x="0" y="0"/>
          <a:chExt cx="0" cy="0"/>
        </a:xfrm>
      </p:grpSpPr>
      <p:sp>
        <p:nvSpPr>
          <p:cNvPr id="234" name="Google Shape;234;p40"/>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235" name="Google Shape;235;p40"/>
          <p:cNvSpPr txBox="1"/>
          <p:nvPr>
            <p:ph type="title"/>
          </p:nvPr>
        </p:nvSpPr>
        <p:spPr>
          <a:xfrm>
            <a:off x="565100" y="530667"/>
            <a:ext cx="11262300" cy="7635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236" name="Google Shape;236;p40"/>
          <p:cNvPicPr preferRelativeResize="0"/>
          <p:nvPr/>
        </p:nvPicPr>
        <p:blipFill rotWithShape="1">
          <a:blip r:embed="rId2">
            <a:alphaModFix/>
          </a:blip>
          <a:srcRect b="0" l="0" r="0" t="0"/>
          <a:stretch/>
        </p:blipFill>
        <p:spPr>
          <a:xfrm>
            <a:off x="3493517" y="1983367"/>
            <a:ext cx="5270382" cy="35408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7" name="Shape 237"/>
        <p:cNvGrpSpPr/>
        <p:nvPr/>
      </p:nvGrpSpPr>
      <p:grpSpPr>
        <a:xfrm>
          <a:off x="0" y="0"/>
          <a:ext cx="0" cy="0"/>
          <a:chOff x="0" y="0"/>
          <a:chExt cx="0" cy="0"/>
        </a:xfrm>
      </p:grpSpPr>
      <p:sp>
        <p:nvSpPr>
          <p:cNvPr id="238" name="Google Shape;238;p41"/>
          <p:cNvSpPr txBox="1"/>
          <p:nvPr>
            <p:ph idx="1" type="body"/>
          </p:nvPr>
        </p:nvSpPr>
        <p:spPr>
          <a:xfrm>
            <a:off x="415600" y="1852800"/>
            <a:ext cx="4536900" cy="42393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239" name="Google Shape;239;p4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2700"/>
              <a:buNone/>
              <a:defRPr/>
            </a:lvl1pPr>
            <a:lvl2pPr lvl="1" rtl="0" algn="l">
              <a:lnSpc>
                <a:spcPct val="100000"/>
              </a:lnSpc>
              <a:spcBef>
                <a:spcPts val="0"/>
              </a:spcBef>
              <a:spcAft>
                <a:spcPts val="0"/>
              </a:spcAft>
              <a:buSzPts val="2700"/>
              <a:buNone/>
              <a:defRPr sz="2700"/>
            </a:lvl2pPr>
            <a:lvl3pPr lvl="2" rtl="0" algn="l">
              <a:lnSpc>
                <a:spcPct val="100000"/>
              </a:lnSpc>
              <a:spcBef>
                <a:spcPts val="0"/>
              </a:spcBef>
              <a:spcAft>
                <a:spcPts val="0"/>
              </a:spcAft>
              <a:buSzPts val="2700"/>
              <a:buNone/>
              <a:defRPr sz="2700"/>
            </a:lvl3pPr>
            <a:lvl4pPr lvl="3" rtl="0" algn="l">
              <a:lnSpc>
                <a:spcPct val="100000"/>
              </a:lnSpc>
              <a:spcBef>
                <a:spcPts val="0"/>
              </a:spcBef>
              <a:spcAft>
                <a:spcPts val="0"/>
              </a:spcAft>
              <a:buSzPts val="2700"/>
              <a:buNone/>
              <a:defRPr sz="2700"/>
            </a:lvl4pPr>
            <a:lvl5pPr lvl="4" rtl="0" algn="l">
              <a:lnSpc>
                <a:spcPct val="100000"/>
              </a:lnSpc>
              <a:spcBef>
                <a:spcPts val="0"/>
              </a:spcBef>
              <a:spcAft>
                <a:spcPts val="0"/>
              </a:spcAft>
              <a:buSzPts val="2700"/>
              <a:buNone/>
              <a:defRPr sz="2700"/>
            </a:lvl5pPr>
            <a:lvl6pPr lvl="5" rtl="0" algn="l">
              <a:lnSpc>
                <a:spcPct val="100000"/>
              </a:lnSpc>
              <a:spcBef>
                <a:spcPts val="0"/>
              </a:spcBef>
              <a:spcAft>
                <a:spcPts val="0"/>
              </a:spcAft>
              <a:buSzPts val="2700"/>
              <a:buNone/>
              <a:defRPr sz="2700"/>
            </a:lvl6pPr>
            <a:lvl7pPr lvl="6" rtl="0" algn="l">
              <a:lnSpc>
                <a:spcPct val="100000"/>
              </a:lnSpc>
              <a:spcBef>
                <a:spcPts val="0"/>
              </a:spcBef>
              <a:spcAft>
                <a:spcPts val="0"/>
              </a:spcAft>
              <a:buSzPts val="2700"/>
              <a:buNone/>
              <a:defRPr sz="2700"/>
            </a:lvl7pPr>
            <a:lvl8pPr lvl="7" rtl="0" algn="l">
              <a:lnSpc>
                <a:spcPct val="100000"/>
              </a:lnSpc>
              <a:spcBef>
                <a:spcPts val="0"/>
              </a:spcBef>
              <a:spcAft>
                <a:spcPts val="0"/>
              </a:spcAft>
              <a:buSzPts val="2700"/>
              <a:buNone/>
              <a:defRPr sz="2700"/>
            </a:lvl8pPr>
            <a:lvl9pPr lvl="8" rtl="0" algn="l">
              <a:lnSpc>
                <a:spcPct val="100000"/>
              </a:lnSpc>
              <a:spcBef>
                <a:spcPts val="0"/>
              </a:spcBef>
              <a:spcAft>
                <a:spcPts val="0"/>
              </a:spcAft>
              <a:buSzPts val="2700"/>
              <a:buNone/>
              <a:defRPr sz="2700"/>
            </a:lvl9pPr>
          </a:lstStyle>
          <a:p/>
        </p:txBody>
      </p:sp>
      <p:sp>
        <p:nvSpPr>
          <p:cNvPr id="240" name="Google Shape;240;p41"/>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4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 name="Google Shape;243;p42"/>
          <p:cNvSpPr txBox="1"/>
          <p:nvPr>
            <p:ph type="title"/>
          </p:nvPr>
        </p:nvSpPr>
        <p:spPr>
          <a:xfrm>
            <a:off x="341467" y="1807233"/>
            <a:ext cx="5393700" cy="19764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2700"/>
              <a:buNone/>
              <a:defRPr/>
            </a:lvl1pPr>
            <a:lvl2pPr lvl="1" rtl="0" algn="ctr">
              <a:lnSpc>
                <a:spcPct val="100000"/>
              </a:lnSpc>
              <a:spcBef>
                <a:spcPts val="0"/>
              </a:spcBef>
              <a:spcAft>
                <a:spcPts val="0"/>
              </a:spcAft>
              <a:buSzPts val="4700"/>
              <a:buNone/>
              <a:defRPr sz="4700"/>
            </a:lvl2pPr>
            <a:lvl3pPr lvl="2" rtl="0" algn="ctr">
              <a:lnSpc>
                <a:spcPct val="100000"/>
              </a:lnSpc>
              <a:spcBef>
                <a:spcPts val="0"/>
              </a:spcBef>
              <a:spcAft>
                <a:spcPts val="0"/>
              </a:spcAft>
              <a:buSzPts val="4700"/>
              <a:buNone/>
              <a:defRPr sz="4700"/>
            </a:lvl3pPr>
            <a:lvl4pPr lvl="3" rtl="0" algn="ctr">
              <a:lnSpc>
                <a:spcPct val="100000"/>
              </a:lnSpc>
              <a:spcBef>
                <a:spcPts val="0"/>
              </a:spcBef>
              <a:spcAft>
                <a:spcPts val="0"/>
              </a:spcAft>
              <a:buSzPts val="4700"/>
              <a:buNone/>
              <a:defRPr sz="4700"/>
            </a:lvl4pPr>
            <a:lvl5pPr lvl="4" rtl="0" algn="ctr">
              <a:lnSpc>
                <a:spcPct val="100000"/>
              </a:lnSpc>
              <a:spcBef>
                <a:spcPts val="0"/>
              </a:spcBef>
              <a:spcAft>
                <a:spcPts val="0"/>
              </a:spcAft>
              <a:buSzPts val="4700"/>
              <a:buNone/>
              <a:defRPr sz="4700"/>
            </a:lvl5pPr>
            <a:lvl6pPr lvl="5" rtl="0" algn="ctr">
              <a:lnSpc>
                <a:spcPct val="100000"/>
              </a:lnSpc>
              <a:spcBef>
                <a:spcPts val="0"/>
              </a:spcBef>
              <a:spcAft>
                <a:spcPts val="0"/>
              </a:spcAft>
              <a:buSzPts val="4700"/>
              <a:buNone/>
              <a:defRPr sz="4700"/>
            </a:lvl6pPr>
            <a:lvl7pPr lvl="6" rtl="0" algn="ctr">
              <a:lnSpc>
                <a:spcPct val="100000"/>
              </a:lnSpc>
              <a:spcBef>
                <a:spcPts val="0"/>
              </a:spcBef>
              <a:spcAft>
                <a:spcPts val="0"/>
              </a:spcAft>
              <a:buSzPts val="4700"/>
              <a:buNone/>
              <a:defRPr sz="4700"/>
            </a:lvl7pPr>
            <a:lvl8pPr lvl="7" rtl="0" algn="ctr">
              <a:lnSpc>
                <a:spcPct val="100000"/>
              </a:lnSpc>
              <a:spcBef>
                <a:spcPts val="0"/>
              </a:spcBef>
              <a:spcAft>
                <a:spcPts val="0"/>
              </a:spcAft>
              <a:buSzPts val="4700"/>
              <a:buNone/>
              <a:defRPr sz="4700"/>
            </a:lvl8pPr>
            <a:lvl9pPr lvl="8" rtl="0" algn="ctr">
              <a:lnSpc>
                <a:spcPct val="100000"/>
              </a:lnSpc>
              <a:spcBef>
                <a:spcPts val="0"/>
              </a:spcBef>
              <a:spcAft>
                <a:spcPts val="0"/>
              </a:spcAft>
              <a:buSzPts val="4700"/>
              <a:buNone/>
              <a:defRPr sz="4700"/>
            </a:lvl9pPr>
          </a:lstStyle>
          <a:p/>
        </p:txBody>
      </p:sp>
      <p:sp>
        <p:nvSpPr>
          <p:cNvPr id="244" name="Google Shape;244;p42"/>
          <p:cNvSpPr txBox="1"/>
          <p:nvPr>
            <p:ph idx="1" type="subTitle"/>
          </p:nvPr>
        </p:nvSpPr>
        <p:spPr>
          <a:xfrm>
            <a:off x="341467" y="3900433"/>
            <a:ext cx="5393700" cy="16467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5" name="Google Shape;245;p4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246" name="Google Shape;246;p42"/>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pic>
        <p:nvPicPr>
          <p:cNvPr id="247" name="Google Shape;247;p42"/>
          <p:cNvPicPr preferRelativeResize="0"/>
          <p:nvPr/>
        </p:nvPicPr>
        <p:blipFill rotWithShape="1">
          <a:blip r:embed="rId2">
            <a:alphaModFix/>
          </a:blip>
          <a:srcRect b="0" l="0" r="0" t="0"/>
          <a:stretch/>
        </p:blipFill>
        <p:spPr>
          <a:xfrm>
            <a:off x="11645600" y="6312233"/>
            <a:ext cx="473966" cy="47396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8" name="Shape 248"/>
        <p:cNvGrpSpPr/>
        <p:nvPr/>
      </p:nvGrpSpPr>
      <p:grpSpPr>
        <a:xfrm>
          <a:off x="0" y="0"/>
          <a:ext cx="0" cy="0"/>
          <a:chOff x="0" y="0"/>
          <a:chExt cx="0" cy="0"/>
        </a:xfrm>
      </p:grpSpPr>
      <p:sp>
        <p:nvSpPr>
          <p:cNvPr id="249" name="Google Shape;249;p43"/>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0"/>
              </a:spcBef>
              <a:spcAft>
                <a:spcPts val="0"/>
              </a:spcAft>
              <a:buSzPts val="2100"/>
              <a:buNone/>
              <a:defRPr sz="2100"/>
            </a:lvl1pPr>
          </a:lstStyle>
          <a:p/>
        </p:txBody>
      </p:sp>
      <p:sp>
        <p:nvSpPr>
          <p:cNvPr id="250" name="Google Shape;250;p43"/>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G Section Header 1">
  <p:cSld name="Light BG Section Header 1">
    <p:spTree>
      <p:nvGrpSpPr>
        <p:cNvPr id="25" name="Shape 25"/>
        <p:cNvGrpSpPr/>
        <p:nvPr/>
      </p:nvGrpSpPr>
      <p:grpSpPr>
        <a:xfrm>
          <a:off x="0" y="0"/>
          <a:ext cx="0" cy="0"/>
          <a:chOff x="0" y="0"/>
          <a:chExt cx="0" cy="0"/>
        </a:xfrm>
      </p:grpSpPr>
      <p:sp>
        <p:nvSpPr>
          <p:cNvPr id="26" name="Google Shape;26;p5"/>
          <p:cNvSpPr txBox="1"/>
          <p:nvPr>
            <p:ph type="title"/>
          </p:nvPr>
        </p:nvSpPr>
        <p:spPr>
          <a:xfrm>
            <a:off x="415600" y="2742433"/>
            <a:ext cx="113608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7" name="Google Shape;27;p5"/>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cxnSp>
        <p:nvCxnSpPr>
          <p:cNvPr id="28" name="Google Shape;28;p5"/>
          <p:cNvCxnSpPr/>
          <p:nvPr/>
        </p:nvCxnSpPr>
        <p:spPr>
          <a:xfrm>
            <a:off x="2713400" y="3717233"/>
            <a:ext cx="6765200" cy="0"/>
          </a:xfrm>
          <a:prstGeom prst="straightConnector1">
            <a:avLst/>
          </a:prstGeom>
          <a:noFill/>
          <a:ln cap="flat" cmpd="sng" w="38100">
            <a:solidFill>
              <a:srgbClr val="FFAB40"/>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lank Centre">
  <p:cSld name="White Blank Centre">
    <p:spTree>
      <p:nvGrpSpPr>
        <p:cNvPr id="251" name="Shape 251"/>
        <p:cNvGrpSpPr/>
        <p:nvPr/>
      </p:nvGrpSpPr>
      <p:grpSpPr>
        <a:xfrm>
          <a:off x="0" y="0"/>
          <a:ext cx="0" cy="0"/>
          <a:chOff x="0" y="0"/>
          <a:chExt cx="0" cy="0"/>
        </a:xfrm>
      </p:grpSpPr>
      <p:sp>
        <p:nvSpPr>
          <p:cNvPr id="252" name="Google Shape;252;p44"/>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Arial"/>
              <a:ea typeface="Arial"/>
              <a:cs typeface="Arial"/>
              <a:sym typeface="Arial"/>
            </a:endParaRPr>
          </a:p>
        </p:txBody>
      </p:sp>
      <p:sp>
        <p:nvSpPr>
          <p:cNvPr id="253" name="Google Shape;253;p44"/>
          <p:cNvSpPr txBox="1"/>
          <p:nvPr>
            <p:ph idx="12" type="sldNum"/>
          </p:nvPr>
        </p:nvSpPr>
        <p:spPr>
          <a:xfrm>
            <a:off x="11460412" y="6333201"/>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9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sp>
        <p:nvSpPr>
          <p:cNvPr id="254" name="Google Shape;254;p44"/>
          <p:cNvSpPr/>
          <p:nvPr/>
        </p:nvSpPr>
        <p:spPr>
          <a:xfrm flipH="1" rot="10800000">
            <a:off x="330960" y="680641"/>
            <a:ext cx="9951300" cy="10800"/>
          </a:xfrm>
          <a:prstGeom prst="rect">
            <a:avLst/>
          </a:prstGeom>
          <a:gradFill>
            <a:gsLst>
              <a:gs pos="0">
                <a:srgbClr val="F7AB1D"/>
              </a:gs>
              <a:gs pos="30000">
                <a:srgbClr val="FF5722"/>
              </a:gs>
              <a:gs pos="62000">
                <a:srgbClr val="EC153F"/>
              </a:gs>
              <a:gs pos="100000">
                <a:srgbClr val="9C036D"/>
              </a:gs>
            </a:gsLst>
            <a:lin ang="2698631" scaled="0"/>
          </a:gradFill>
          <a:ln cap="flat" cmpd="sng" w="9525">
            <a:solidFill>
              <a:srgbClr val="FF941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29" name="Shape 29"/>
        <p:cNvGrpSpPr/>
        <p:nvPr/>
      </p:nvGrpSpPr>
      <p:grpSpPr>
        <a:xfrm>
          <a:off x="0" y="0"/>
          <a:ext cx="0" cy="0"/>
          <a:chOff x="0" y="0"/>
          <a:chExt cx="0" cy="0"/>
        </a:xfrm>
      </p:grpSpPr>
      <p:sp>
        <p:nvSpPr>
          <p:cNvPr id="30" name="Google Shape;30;p6"/>
          <p:cNvSpPr txBox="1"/>
          <p:nvPr>
            <p:ph idx="1" type="body"/>
          </p:nvPr>
        </p:nvSpPr>
        <p:spPr>
          <a:xfrm>
            <a:off x="390051" y="1447100"/>
            <a:ext cx="5489600" cy="423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31" name="Google Shape;31;p6"/>
          <p:cNvSpPr txBox="1"/>
          <p:nvPr>
            <p:ph type="title"/>
          </p:nvPr>
        </p:nvSpPr>
        <p:spPr>
          <a:xfrm>
            <a:off x="565100" y="429067"/>
            <a:ext cx="112624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33" name="Google Shape;33;p6"/>
          <p:cNvSpPr txBox="1"/>
          <p:nvPr>
            <p:ph idx="2" type="body"/>
          </p:nvPr>
        </p:nvSpPr>
        <p:spPr>
          <a:xfrm>
            <a:off x="6312351" y="1447100"/>
            <a:ext cx="5489600" cy="423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cxnSp>
        <p:nvCxnSpPr>
          <p:cNvPr id="34" name="Google Shape;34;p6"/>
          <p:cNvCxnSpPr/>
          <p:nvPr/>
        </p:nvCxnSpPr>
        <p:spPr>
          <a:xfrm>
            <a:off x="6095984" y="1500267"/>
            <a:ext cx="12400" cy="47924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latform">
  <p:cSld name="Blank Platform">
    <p:spTree>
      <p:nvGrpSpPr>
        <p:cNvPr id="35" name="Shape 35"/>
        <p:cNvGrpSpPr/>
        <p:nvPr/>
      </p:nvGrpSpPr>
      <p:grpSpPr>
        <a:xfrm>
          <a:off x="0" y="0"/>
          <a:ext cx="0" cy="0"/>
          <a:chOff x="0" y="0"/>
          <a:chExt cx="0" cy="0"/>
        </a:xfrm>
      </p:grpSpPr>
      <p:sp>
        <p:nvSpPr>
          <p:cNvPr id="36" name="Google Shape;36;p7"/>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
        <p:nvSpPr>
          <p:cNvPr id="37" name="Google Shape;37;p7"/>
          <p:cNvSpPr txBox="1"/>
          <p:nvPr>
            <p:ph type="title"/>
          </p:nvPr>
        </p:nvSpPr>
        <p:spPr>
          <a:xfrm>
            <a:off x="565100" y="530667"/>
            <a:ext cx="112624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8" name="Google Shape;38;p7"/>
          <p:cNvPicPr preferRelativeResize="0"/>
          <p:nvPr/>
        </p:nvPicPr>
        <p:blipFill rotWithShape="1">
          <a:blip r:embed="rId2">
            <a:alphaModFix/>
          </a:blip>
          <a:srcRect b="0" l="0" r="0" t="0"/>
          <a:stretch/>
        </p:blipFill>
        <p:spPr>
          <a:xfrm>
            <a:off x="3493518" y="1983367"/>
            <a:ext cx="5270383" cy="35408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9" name="Shape 39"/>
        <p:cNvGrpSpPr/>
        <p:nvPr/>
      </p:nvGrpSpPr>
      <p:grpSpPr>
        <a:xfrm>
          <a:off x="0" y="0"/>
          <a:ext cx="0" cy="0"/>
          <a:chOff x="0" y="0"/>
          <a:chExt cx="0" cy="0"/>
        </a:xfrm>
      </p:grpSpPr>
      <p:sp>
        <p:nvSpPr>
          <p:cNvPr id="40" name="Google Shape;40;p8"/>
          <p:cNvSpPr txBox="1"/>
          <p:nvPr>
            <p:ph idx="1" type="body"/>
          </p:nvPr>
        </p:nvSpPr>
        <p:spPr>
          <a:xfrm>
            <a:off x="415600" y="1852800"/>
            <a:ext cx="4536800" cy="4239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41" name="Google Shape;41;p8"/>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sz="2667"/>
            </a:lvl2pPr>
            <a:lvl3pPr lvl="2" algn="l">
              <a:lnSpc>
                <a:spcPct val="100000"/>
              </a:lnSpc>
              <a:spcBef>
                <a:spcPts val="0"/>
              </a:spcBef>
              <a:spcAft>
                <a:spcPts val="0"/>
              </a:spcAft>
              <a:buSzPts val="2000"/>
              <a:buNone/>
              <a:defRPr sz="2667"/>
            </a:lvl3pPr>
            <a:lvl4pPr lvl="3" algn="l">
              <a:lnSpc>
                <a:spcPct val="100000"/>
              </a:lnSpc>
              <a:spcBef>
                <a:spcPts val="0"/>
              </a:spcBef>
              <a:spcAft>
                <a:spcPts val="0"/>
              </a:spcAft>
              <a:buSzPts val="2000"/>
              <a:buNone/>
              <a:defRPr sz="2667"/>
            </a:lvl4pPr>
            <a:lvl5pPr lvl="4" algn="l">
              <a:lnSpc>
                <a:spcPct val="100000"/>
              </a:lnSpc>
              <a:spcBef>
                <a:spcPts val="0"/>
              </a:spcBef>
              <a:spcAft>
                <a:spcPts val="0"/>
              </a:spcAft>
              <a:buSzPts val="2000"/>
              <a:buNone/>
              <a:defRPr sz="2667"/>
            </a:lvl5pPr>
            <a:lvl6pPr lvl="5" algn="l">
              <a:lnSpc>
                <a:spcPct val="100000"/>
              </a:lnSpc>
              <a:spcBef>
                <a:spcPts val="0"/>
              </a:spcBef>
              <a:spcAft>
                <a:spcPts val="0"/>
              </a:spcAft>
              <a:buSzPts val="2000"/>
              <a:buNone/>
              <a:defRPr sz="2667"/>
            </a:lvl6pPr>
            <a:lvl7pPr lvl="6" algn="l">
              <a:lnSpc>
                <a:spcPct val="100000"/>
              </a:lnSpc>
              <a:spcBef>
                <a:spcPts val="0"/>
              </a:spcBef>
              <a:spcAft>
                <a:spcPts val="0"/>
              </a:spcAft>
              <a:buSzPts val="2000"/>
              <a:buNone/>
              <a:defRPr sz="2667"/>
            </a:lvl7pPr>
            <a:lvl8pPr lvl="7" algn="l">
              <a:lnSpc>
                <a:spcPct val="100000"/>
              </a:lnSpc>
              <a:spcBef>
                <a:spcPts val="0"/>
              </a:spcBef>
              <a:spcAft>
                <a:spcPts val="0"/>
              </a:spcAft>
              <a:buSzPts val="2000"/>
              <a:buNone/>
              <a:defRPr sz="2667"/>
            </a:lvl8pPr>
            <a:lvl9pPr lvl="8" algn="l">
              <a:lnSpc>
                <a:spcPct val="100000"/>
              </a:lnSpc>
              <a:spcBef>
                <a:spcPts val="0"/>
              </a:spcBef>
              <a:spcAft>
                <a:spcPts val="0"/>
              </a:spcAft>
              <a:buSzPts val="2000"/>
              <a:buNone/>
              <a:defRPr sz="2667"/>
            </a:lvl9pPr>
          </a:lstStyle>
          <a:p/>
        </p:txBody>
      </p:sp>
      <p:sp>
        <p:nvSpPr>
          <p:cNvPr id="42" name="Google Shape;42;p8"/>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 name="Shape 43"/>
        <p:cNvGrpSpPr/>
        <p:nvPr/>
      </p:nvGrpSpPr>
      <p:grpSpPr>
        <a:xfrm>
          <a:off x="0" y="0"/>
          <a:ext cx="0" cy="0"/>
          <a:chOff x="0" y="0"/>
          <a:chExt cx="0" cy="0"/>
        </a:xfrm>
      </p:grpSpPr>
      <p:sp>
        <p:nvSpPr>
          <p:cNvPr id="44" name="Google Shape;44;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5" name="Google Shape;45;p9"/>
          <p:cNvSpPr txBox="1"/>
          <p:nvPr>
            <p:ph type="title"/>
          </p:nvPr>
        </p:nvSpPr>
        <p:spPr>
          <a:xfrm>
            <a:off x="341467" y="1807233"/>
            <a:ext cx="53936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3500"/>
              <a:buNone/>
              <a:defRPr sz="4667"/>
            </a:lvl2pPr>
            <a:lvl3pPr lvl="2" algn="ctr">
              <a:lnSpc>
                <a:spcPct val="100000"/>
              </a:lnSpc>
              <a:spcBef>
                <a:spcPts val="0"/>
              </a:spcBef>
              <a:spcAft>
                <a:spcPts val="0"/>
              </a:spcAft>
              <a:buSzPts val="3500"/>
              <a:buNone/>
              <a:defRPr sz="4667"/>
            </a:lvl3pPr>
            <a:lvl4pPr lvl="3" algn="ctr">
              <a:lnSpc>
                <a:spcPct val="100000"/>
              </a:lnSpc>
              <a:spcBef>
                <a:spcPts val="0"/>
              </a:spcBef>
              <a:spcAft>
                <a:spcPts val="0"/>
              </a:spcAft>
              <a:buSzPts val="3500"/>
              <a:buNone/>
              <a:defRPr sz="4667"/>
            </a:lvl4pPr>
            <a:lvl5pPr lvl="4" algn="ctr">
              <a:lnSpc>
                <a:spcPct val="100000"/>
              </a:lnSpc>
              <a:spcBef>
                <a:spcPts val="0"/>
              </a:spcBef>
              <a:spcAft>
                <a:spcPts val="0"/>
              </a:spcAft>
              <a:buSzPts val="3500"/>
              <a:buNone/>
              <a:defRPr sz="4667"/>
            </a:lvl5pPr>
            <a:lvl6pPr lvl="5" algn="ctr">
              <a:lnSpc>
                <a:spcPct val="100000"/>
              </a:lnSpc>
              <a:spcBef>
                <a:spcPts val="0"/>
              </a:spcBef>
              <a:spcAft>
                <a:spcPts val="0"/>
              </a:spcAft>
              <a:buSzPts val="3500"/>
              <a:buNone/>
              <a:defRPr sz="4667"/>
            </a:lvl6pPr>
            <a:lvl7pPr lvl="6" algn="ctr">
              <a:lnSpc>
                <a:spcPct val="100000"/>
              </a:lnSpc>
              <a:spcBef>
                <a:spcPts val="0"/>
              </a:spcBef>
              <a:spcAft>
                <a:spcPts val="0"/>
              </a:spcAft>
              <a:buSzPts val="3500"/>
              <a:buNone/>
              <a:defRPr sz="4667"/>
            </a:lvl7pPr>
            <a:lvl8pPr lvl="7" algn="ctr">
              <a:lnSpc>
                <a:spcPct val="100000"/>
              </a:lnSpc>
              <a:spcBef>
                <a:spcPts val="0"/>
              </a:spcBef>
              <a:spcAft>
                <a:spcPts val="0"/>
              </a:spcAft>
              <a:buSzPts val="3500"/>
              <a:buNone/>
              <a:defRPr sz="4667"/>
            </a:lvl8pPr>
            <a:lvl9pPr lvl="8" algn="ctr">
              <a:lnSpc>
                <a:spcPct val="100000"/>
              </a:lnSpc>
              <a:spcBef>
                <a:spcPts val="0"/>
              </a:spcBef>
              <a:spcAft>
                <a:spcPts val="0"/>
              </a:spcAft>
              <a:buSzPts val="3500"/>
              <a:buNone/>
              <a:defRPr sz="4667"/>
            </a:lvl9pPr>
          </a:lstStyle>
          <a:p/>
        </p:txBody>
      </p:sp>
      <p:sp>
        <p:nvSpPr>
          <p:cNvPr id="46" name="Google Shape;46;p9"/>
          <p:cNvSpPr txBox="1"/>
          <p:nvPr>
            <p:ph idx="1" type="subTitle"/>
          </p:nvPr>
        </p:nvSpPr>
        <p:spPr>
          <a:xfrm>
            <a:off x="341467" y="3900433"/>
            <a:ext cx="5393600" cy="16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7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47" name="Google Shape;47;p9"/>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48" name="Google Shape;48;p9"/>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pic>
        <p:nvPicPr>
          <p:cNvPr id="49" name="Google Shape;49;p9"/>
          <p:cNvPicPr preferRelativeResize="0"/>
          <p:nvPr/>
        </p:nvPicPr>
        <p:blipFill rotWithShape="1">
          <a:blip r:embed="rId2">
            <a:alphaModFix/>
          </a:blip>
          <a:srcRect b="0" l="0" r="0" t="0"/>
          <a:stretch/>
        </p:blipFill>
        <p:spPr>
          <a:xfrm>
            <a:off x="11645601" y="6312234"/>
            <a:ext cx="473967" cy="47396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0" name="Shape 50"/>
        <p:cNvGrpSpPr/>
        <p:nvPr/>
      </p:nvGrpSpPr>
      <p:grpSpPr>
        <a:xfrm>
          <a:off x="0" y="0"/>
          <a:ext cx="0" cy="0"/>
          <a:chOff x="0" y="0"/>
          <a:chExt cx="0" cy="0"/>
        </a:xfrm>
      </p:grpSpPr>
      <p:sp>
        <p:nvSpPr>
          <p:cNvPr id="51" name="Google Shape;51;p10"/>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600"/>
              <a:buNone/>
              <a:defRPr sz="2133"/>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 name="Google Shape;52;p10"/>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theme" Target="../theme/theme2.xml"/><Relationship Id="rId12" Type="http://schemas.openxmlformats.org/officeDocument/2006/relationships/slideLayout" Target="../slideLayouts/slideLayout30.xml"/><Relationship Id="rId1" Type="http://schemas.openxmlformats.org/officeDocument/2006/relationships/image" Target="../media/image15.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40.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65100" y="530667"/>
            <a:ext cx="112624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Roboto"/>
              <a:buNone/>
              <a:defRPr b="1" i="0" sz="2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867" u="none" cap="none" strike="noStrike">
                <a:solidFill>
                  <a:schemeClr val="dk2"/>
                </a:solidFill>
                <a:latin typeface="Roboto"/>
                <a:ea typeface="Roboto"/>
                <a:cs typeface="Roboto"/>
                <a:sym typeface="Roboto"/>
              </a:defRPr>
            </a:lvl9pPr>
          </a:lstStyle>
          <a:p/>
        </p:txBody>
      </p:sp>
      <p:sp>
        <p:nvSpPr>
          <p:cNvPr id="12" name="Google Shape;12;p1"/>
          <p:cNvSpPr txBox="1"/>
          <p:nvPr>
            <p:ph idx="12" type="sldNum"/>
          </p:nvPr>
        </p:nvSpPr>
        <p:spPr>
          <a:xfrm>
            <a:off x="10865136" y="6319223"/>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chemeClr val="dk2"/>
              </a:buClr>
              <a:buSzPts val="1333"/>
              <a:buFont typeface="Roboto Light"/>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2"/>
          <p:cNvSpPr txBox="1"/>
          <p:nvPr>
            <p:ph type="title"/>
          </p:nvPr>
        </p:nvSpPr>
        <p:spPr>
          <a:xfrm>
            <a:off x="565100" y="530667"/>
            <a:ext cx="112623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Roboto"/>
              <a:buNone/>
              <a:defRPr b="1" i="0" sz="2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3" name="Google Shape;63;p12"/>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867" u="none" cap="none" strike="noStrike">
                <a:solidFill>
                  <a:schemeClr val="dk2"/>
                </a:solidFill>
                <a:latin typeface="Roboto"/>
                <a:ea typeface="Roboto"/>
                <a:cs typeface="Roboto"/>
                <a:sym typeface="Roboto"/>
              </a:defRPr>
            </a:lvl9pPr>
          </a:lstStyle>
          <a:p/>
        </p:txBody>
      </p:sp>
      <p:sp>
        <p:nvSpPr>
          <p:cNvPr id="64" name="Google Shape;64;p12"/>
          <p:cNvSpPr txBox="1"/>
          <p:nvPr>
            <p:ph idx="12" type="sldNum"/>
          </p:nvPr>
        </p:nvSpPr>
        <p:spPr>
          <a:xfrm>
            <a:off x="10865136" y="63192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2"/>
          <p:cNvSpPr txBox="1"/>
          <p:nvPr>
            <p:ph idx="1" type="body"/>
          </p:nvPr>
        </p:nvSpPr>
        <p:spPr>
          <a:xfrm>
            <a:off x="844551" y="1574800"/>
            <a:ext cx="10502700" cy="4647900"/>
          </a:xfrm>
          <a:prstGeom prst="rect">
            <a:avLst/>
          </a:prstGeom>
          <a:noFill/>
          <a:ln>
            <a:noFill/>
          </a:ln>
        </p:spPr>
        <p:txBody>
          <a:bodyPr anchorCtr="0" anchor="ctr" bIns="19050" lIns="19050" spcFirstLastPara="1" rIns="19050" wrap="square" tIns="19050">
            <a:noAutofit/>
          </a:bodyPr>
          <a:lstStyle>
            <a:lvl1pPr indent="-292100" lvl="0" marL="4572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1pPr>
            <a:lvl2pPr indent="-292100" lvl="1" marL="9144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2pPr>
            <a:lvl3pPr indent="-292100" lvl="2" marL="13716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3pPr>
            <a:lvl4pPr indent="-292100" lvl="3" marL="18288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4pPr>
            <a:lvl5pPr indent="-292100" lvl="4" marL="22860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5pPr>
            <a:lvl6pPr indent="-292100" lvl="5" marL="27432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6pPr>
            <a:lvl7pPr indent="-292100" lvl="6" marL="32004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7pPr>
            <a:lvl8pPr indent="-292100" lvl="7" marL="36576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8pPr>
            <a:lvl9pPr indent="-292100" lvl="8" marL="4114800" marR="0" rtl="0" algn="l">
              <a:lnSpc>
                <a:spcPct val="120000"/>
              </a:lnSpc>
              <a:spcBef>
                <a:spcPts val="0"/>
              </a:spcBef>
              <a:spcAft>
                <a:spcPts val="0"/>
              </a:spcAft>
              <a:buClr>
                <a:srgbClr val="5E5E5E"/>
              </a:buClr>
              <a:buSzPts val="1000"/>
              <a:buFont typeface="Montserrat"/>
              <a:buChar char="•"/>
              <a:defRPr b="0" i="0" sz="1000" u="none" cap="none" strike="noStrike">
                <a:solidFill>
                  <a:srgbClr val="5E5E5E"/>
                </a:solidFill>
                <a:latin typeface="Montserrat"/>
                <a:ea typeface="Montserrat"/>
                <a:cs typeface="Montserrat"/>
                <a:sym typeface="Montserrat"/>
              </a:defRPr>
            </a:lvl9pPr>
          </a:lstStyle>
          <a:p/>
        </p:txBody>
      </p:sp>
      <p:sp>
        <p:nvSpPr>
          <p:cNvPr id="107" name="Google Shape;107;p22"/>
          <p:cNvSpPr txBox="1"/>
          <p:nvPr>
            <p:ph idx="12" type="sldNum"/>
          </p:nvPr>
        </p:nvSpPr>
        <p:spPr>
          <a:xfrm>
            <a:off x="11409045" y="6333135"/>
            <a:ext cx="731700" cy="524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1" i="0" sz="1067"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08" name="Google Shape;108;p22"/>
          <p:cNvPicPr preferRelativeResize="0"/>
          <p:nvPr/>
        </p:nvPicPr>
        <p:blipFill rotWithShape="1">
          <a:blip r:embed="rId1">
            <a:alphaModFix/>
          </a:blip>
          <a:srcRect b="0" l="0" r="0" t="0"/>
          <a:stretch/>
        </p:blipFill>
        <p:spPr>
          <a:xfrm>
            <a:off x="393359" y="261724"/>
            <a:ext cx="1597651" cy="23254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34"/>
          <p:cNvSpPr txBox="1"/>
          <p:nvPr>
            <p:ph type="title"/>
          </p:nvPr>
        </p:nvSpPr>
        <p:spPr>
          <a:xfrm>
            <a:off x="565100" y="530667"/>
            <a:ext cx="112623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2700"/>
              <a:buFont typeface="Roboto"/>
              <a:buNone/>
              <a:defRPr b="1" i="0" sz="27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09" name="Google Shape;209;p3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Roboto"/>
              <a:buChar char="●"/>
              <a:defRPr b="0" i="0" sz="2400" u="none" cap="none" strike="noStrike">
                <a:solidFill>
                  <a:schemeClr val="dk2"/>
                </a:solidFill>
                <a:latin typeface="Roboto"/>
                <a:ea typeface="Roboto"/>
                <a:cs typeface="Roboto"/>
                <a:sym typeface="Roboto"/>
              </a:defRPr>
            </a:lvl1pPr>
            <a:lvl2pPr indent="-349250" lvl="1" marL="9144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2pPr>
            <a:lvl3pPr indent="-349250" lvl="2" marL="13716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3pPr>
            <a:lvl4pPr indent="-349250" lvl="3" marL="18288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4pPr>
            <a:lvl5pPr indent="-349250" lvl="4" marL="22860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5pPr>
            <a:lvl6pPr indent="-349250" lvl="5" marL="27432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6pPr>
            <a:lvl7pPr indent="-349250" lvl="6" marL="32004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7pPr>
            <a:lvl8pPr indent="-349250" lvl="7" marL="3657600" marR="0" rtl="0" algn="l">
              <a:lnSpc>
                <a:spcPct val="115000"/>
              </a:lnSpc>
              <a:spcBef>
                <a:spcPts val="210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8pPr>
            <a:lvl9pPr indent="-349250" lvl="8" marL="4114800" marR="0" rtl="0" algn="l">
              <a:lnSpc>
                <a:spcPct val="115000"/>
              </a:lnSpc>
              <a:spcBef>
                <a:spcPts val="2100"/>
              </a:spcBef>
              <a:spcAft>
                <a:spcPts val="2100"/>
              </a:spcAft>
              <a:buClr>
                <a:schemeClr val="dk2"/>
              </a:buClr>
              <a:buSzPts val="1900"/>
              <a:buFont typeface="Roboto"/>
              <a:buChar char="■"/>
              <a:defRPr b="0" i="0" sz="1900" u="none" cap="none" strike="noStrike">
                <a:solidFill>
                  <a:schemeClr val="dk2"/>
                </a:solidFill>
                <a:latin typeface="Roboto"/>
                <a:ea typeface="Roboto"/>
                <a:cs typeface="Roboto"/>
                <a:sym typeface="Roboto"/>
              </a:defRPr>
            </a:lvl9pPr>
          </a:lstStyle>
          <a:p/>
        </p:txBody>
      </p:sp>
      <p:sp>
        <p:nvSpPr>
          <p:cNvPr id="210" name="Google Shape;210;p34"/>
          <p:cNvSpPr txBox="1"/>
          <p:nvPr>
            <p:ph idx="12" type="sldNum"/>
          </p:nvPr>
        </p:nvSpPr>
        <p:spPr>
          <a:xfrm>
            <a:off x="10865136" y="63192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MY"/>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7.jp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8.gi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8.png"/><Relationship Id="rId4" Type="http://schemas.openxmlformats.org/officeDocument/2006/relationships/image" Target="../media/image33.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hyperlink" Target="http://drive.google.com/file/d/1XgaHu7_V4wlAS2L5-6T0jNH6dKWoQOTO/view" TargetMode="External"/><Relationship Id="rId8"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78.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54.png"/><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15.png"/><Relationship Id="rId6" Type="http://schemas.openxmlformats.org/officeDocument/2006/relationships/image" Target="../media/image39.png"/><Relationship Id="rId7"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hyperlink" Target="http://drive.google.com/file/d/1FjCbzaKpaGGQPw8ue_isDXWDO33uvgYS/view" TargetMode="External"/><Relationship Id="rId8" Type="http://schemas.openxmlformats.org/officeDocument/2006/relationships/image" Target="../media/image32.png"/></Relationships>
</file>

<file path=ppt/slides/_rels/slide37.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64.png"/><Relationship Id="rId7" Type="http://schemas.openxmlformats.org/officeDocument/2006/relationships/image" Target="../media/image59.png"/><Relationship Id="rId8"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 Id="rId6" Type="http://schemas.openxmlformats.org/officeDocument/2006/relationships/image" Target="../media/image61.gif"/><Relationship Id="rId7" Type="http://schemas.openxmlformats.org/officeDocument/2006/relationships/image" Target="../media/image6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 Id="rId6"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hyperlink" Target="http://drive.google.com/file/d/1cLMsuUtzJ6UZ8yaan0b2YMElyRQ7jyGF/view" TargetMode="External"/><Relationship Id="rId8" Type="http://schemas.openxmlformats.org/officeDocument/2006/relationships/image" Target="../media/image5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73.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7.png"/><Relationship Id="rId8"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76.png"/><Relationship Id="rId7"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29.png"/><Relationship Id="rId7"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76.png"/><Relationship Id="rId7"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29.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descr="A glass of beer next to a computer and a glass of beer&#10;&#10;Description automatically generated with low confidence" id="259" name="Google Shape;259;p4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60" name="Google Shape;260;p45"/>
          <p:cNvSpPr txBox="1"/>
          <p:nvPr/>
        </p:nvSpPr>
        <p:spPr>
          <a:xfrm>
            <a:off x="434926" y="4600950"/>
            <a:ext cx="39249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None/>
            </a:pPr>
            <a:r>
              <a:rPr b="1" i="0" lang="en-MY" sz="3200" u="none" cap="none" strike="noStrike">
                <a:solidFill>
                  <a:srgbClr val="000000"/>
                </a:solidFill>
                <a:latin typeface="Signika"/>
                <a:ea typeface="Signika"/>
                <a:cs typeface="Signika"/>
                <a:sym typeface="Signika"/>
              </a:rPr>
              <a:t>People </a:t>
            </a:r>
            <a:r>
              <a:rPr b="1" lang="en-MY" sz="3200">
                <a:latin typeface="Signika"/>
                <a:ea typeface="Signika"/>
                <a:cs typeface="Signika"/>
                <a:sym typeface="Signika"/>
              </a:rPr>
              <a:t>Engagement</a:t>
            </a:r>
            <a:r>
              <a:rPr b="1" i="0" lang="en-MY" sz="3200" u="none" cap="none" strike="noStrike">
                <a:solidFill>
                  <a:srgbClr val="000000"/>
                </a:solidFill>
                <a:latin typeface="Signika"/>
                <a:ea typeface="Signika"/>
                <a:cs typeface="Signika"/>
                <a:sym typeface="Signika"/>
              </a:rPr>
              <a:t> </a:t>
            </a:r>
            <a:endParaRPr b="1" i="0" sz="3200" u="none" cap="none" strike="noStrike">
              <a:solidFill>
                <a:srgbClr val="000000"/>
              </a:solidFill>
              <a:latin typeface="Signika"/>
              <a:ea typeface="Signika"/>
              <a:cs typeface="Signika"/>
              <a:sym typeface="Signika"/>
            </a:endParaRPr>
          </a:p>
        </p:txBody>
      </p:sp>
      <p:pic>
        <p:nvPicPr>
          <p:cNvPr descr="Logo, icon&#10;&#10;Description automatically generated" id="261" name="Google Shape;261;p45"/>
          <p:cNvPicPr preferRelativeResize="0"/>
          <p:nvPr/>
        </p:nvPicPr>
        <p:blipFill rotWithShape="1">
          <a:blip r:embed="rId4">
            <a:alphaModFix/>
          </a:blip>
          <a:srcRect b="0" l="0" r="0" t="0"/>
          <a:stretch/>
        </p:blipFill>
        <p:spPr>
          <a:xfrm>
            <a:off x="11322764" y="6071118"/>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62" name="Google Shape;262;p45"/>
          <p:cNvPicPr preferRelativeResize="0"/>
          <p:nvPr/>
        </p:nvPicPr>
        <p:blipFill rotWithShape="1">
          <a:blip r:embed="rId5">
            <a:alphaModFix/>
          </a:blip>
          <a:srcRect b="0" l="0" r="0" t="0"/>
          <a:stretch/>
        </p:blipFill>
        <p:spPr>
          <a:xfrm>
            <a:off x="4359830" y="4583764"/>
            <a:ext cx="739057" cy="739057"/>
          </a:xfrm>
          <a:prstGeom prst="rect">
            <a:avLst/>
          </a:prstGeom>
          <a:noFill/>
          <a:ln>
            <a:noFill/>
          </a:ln>
        </p:spPr>
      </p:pic>
      <p:sp>
        <p:nvSpPr>
          <p:cNvPr id="263" name="Google Shape;263;p45"/>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333"/>
              <a:buFont typeface="Roboto Light"/>
              <a:buNone/>
            </a:pPr>
            <a:fld id="{00000000-1234-1234-1234-123412341234}" type="slidenum">
              <a:rPr lang="en-MY"/>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Implication</a:t>
            </a:r>
            <a:endParaRPr b="1" i="0" sz="2667" u="none" cap="none" strike="noStrike">
              <a:solidFill>
                <a:srgbClr val="FF9419"/>
              </a:solidFill>
              <a:latin typeface="Signika"/>
              <a:ea typeface="Signika"/>
              <a:cs typeface="Signika"/>
              <a:sym typeface="Signika"/>
            </a:endParaRPr>
          </a:p>
        </p:txBody>
      </p:sp>
      <p:sp>
        <p:nvSpPr>
          <p:cNvPr id="450" name="Google Shape;450;p54"/>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451" name="Google Shape;451;p54"/>
          <p:cNvSpPr/>
          <p:nvPr/>
        </p:nvSpPr>
        <p:spPr>
          <a:xfrm>
            <a:off x="313738" y="1238563"/>
            <a:ext cx="1287300" cy="1218900"/>
          </a:xfrm>
          <a:prstGeom prst="diamond">
            <a:avLst/>
          </a:prstGeom>
          <a:solidFill>
            <a:srgbClr val="DAF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I</a:t>
            </a:r>
            <a:endParaRPr/>
          </a:p>
        </p:txBody>
      </p:sp>
      <p:sp>
        <p:nvSpPr>
          <p:cNvPr id="452" name="Google Shape;452;p54"/>
          <p:cNvSpPr txBox="1"/>
          <p:nvPr/>
        </p:nvSpPr>
        <p:spPr>
          <a:xfrm>
            <a:off x="1601052" y="1642426"/>
            <a:ext cx="3751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en-MY" sz="2000" u="none" cap="none" strike="noStrike">
                <a:solidFill>
                  <a:srgbClr val="002060"/>
                </a:solidFill>
                <a:latin typeface="Roboto"/>
                <a:ea typeface="Roboto"/>
                <a:cs typeface="Roboto"/>
                <a:sym typeface="Roboto"/>
              </a:rPr>
              <a:t>What is Implication Questions?</a:t>
            </a:r>
            <a:endParaRPr/>
          </a:p>
        </p:txBody>
      </p:sp>
      <p:sp>
        <p:nvSpPr>
          <p:cNvPr id="453" name="Google Shape;453;p54"/>
          <p:cNvSpPr/>
          <p:nvPr/>
        </p:nvSpPr>
        <p:spPr>
          <a:xfrm>
            <a:off x="334427" y="2565886"/>
            <a:ext cx="5294700" cy="1292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MY" sz="1800" u="none" cap="none" strike="noStrike">
                <a:solidFill>
                  <a:srgbClr val="000000"/>
                </a:solidFill>
                <a:latin typeface="Roboto"/>
                <a:ea typeface="Roboto"/>
                <a:cs typeface="Roboto"/>
                <a:sym typeface="Roboto"/>
              </a:rPr>
              <a:t>Discuss the problem's consequences and amplify its gravity to increase the merchant's motivation to change</a:t>
            </a:r>
            <a:endParaRPr/>
          </a:p>
        </p:txBody>
      </p:sp>
      <p:grpSp>
        <p:nvGrpSpPr>
          <p:cNvPr id="454" name="Google Shape;454;p54"/>
          <p:cNvGrpSpPr/>
          <p:nvPr/>
        </p:nvGrpSpPr>
        <p:grpSpPr>
          <a:xfrm>
            <a:off x="6316617" y="1619226"/>
            <a:ext cx="5051649" cy="2630159"/>
            <a:chOff x="6708776" y="2048061"/>
            <a:chExt cx="3882300" cy="2630159"/>
          </a:xfrm>
        </p:grpSpPr>
        <p:sp>
          <p:nvSpPr>
            <p:cNvPr id="455" name="Google Shape;455;p54"/>
            <p:cNvSpPr/>
            <p:nvPr/>
          </p:nvSpPr>
          <p:spPr>
            <a:xfrm>
              <a:off x="6708776" y="2048061"/>
              <a:ext cx="3882300" cy="2185800"/>
            </a:xfrm>
            <a:prstGeom prst="roundRect">
              <a:avLst>
                <a:gd fmla="val 7362" name="adj"/>
              </a:avLst>
            </a:prstGeom>
            <a:noFill/>
            <a:ln cap="flat" cmpd="sng" w="25400">
              <a:solidFill>
                <a:srgbClr val="DAF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6" name="Google Shape;456;p54"/>
            <p:cNvSpPr/>
            <p:nvPr/>
          </p:nvSpPr>
          <p:spPr>
            <a:xfrm>
              <a:off x="6784924" y="2400620"/>
              <a:ext cx="3616500" cy="2277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I understand how frustrating it is on your end to [pain point/s]. If there was a way to have an all-in-one platform for real-time sales and inventory tracking, as well as your own &amp; exclusive ordering site, would you consider it beneficial for your business?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That is well noted, and how do you feel about [current provider] charging you this much?</a:t>
              </a:r>
              <a:endParaRPr/>
            </a:p>
          </p:txBody>
        </p:sp>
        <p:sp>
          <p:nvSpPr>
            <p:cNvPr id="457" name="Google Shape;457;p54"/>
            <p:cNvSpPr/>
            <p:nvPr/>
          </p:nvSpPr>
          <p:spPr>
            <a:xfrm>
              <a:off x="6784924" y="2083741"/>
              <a:ext cx="1997700" cy="379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Example of Questions:</a:t>
              </a:r>
              <a:endParaRPr b="0" i="0" sz="1400" u="none" cap="none" strike="noStrike">
                <a:solidFill>
                  <a:srgbClr val="002060"/>
                </a:solidFill>
                <a:latin typeface="Roboto"/>
                <a:ea typeface="Roboto"/>
                <a:cs typeface="Roboto"/>
                <a:sym typeface="Roboto"/>
              </a:endParaRPr>
            </a:p>
          </p:txBody>
        </p:sp>
      </p:grpSp>
      <p:grpSp>
        <p:nvGrpSpPr>
          <p:cNvPr id="458" name="Google Shape;458;p54"/>
          <p:cNvGrpSpPr/>
          <p:nvPr/>
        </p:nvGrpSpPr>
        <p:grpSpPr>
          <a:xfrm>
            <a:off x="6322560" y="4249332"/>
            <a:ext cx="5046000" cy="968400"/>
            <a:chOff x="6708776" y="4176714"/>
            <a:chExt cx="5046000" cy="968400"/>
          </a:xfrm>
        </p:grpSpPr>
        <p:sp>
          <p:nvSpPr>
            <p:cNvPr id="459" name="Google Shape;459;p54"/>
            <p:cNvSpPr/>
            <p:nvPr/>
          </p:nvSpPr>
          <p:spPr>
            <a:xfrm>
              <a:off x="6802031" y="4352218"/>
              <a:ext cx="46458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This assists the merchant in visualising what they are missing and thus increases their willingness to use the StoreHub System</a:t>
              </a:r>
              <a:endParaRPr/>
            </a:p>
          </p:txBody>
        </p:sp>
        <p:sp>
          <p:nvSpPr>
            <p:cNvPr id="460" name="Google Shape;460;p54"/>
            <p:cNvSpPr/>
            <p:nvPr/>
          </p:nvSpPr>
          <p:spPr>
            <a:xfrm>
              <a:off x="6708776" y="4176714"/>
              <a:ext cx="5046000" cy="968400"/>
            </a:xfrm>
            <a:prstGeom prst="roundRect">
              <a:avLst>
                <a:gd fmla="val 7362" name="adj"/>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61" name="Google Shape;461;p54"/>
          <p:cNvSpPr/>
          <p:nvPr/>
        </p:nvSpPr>
        <p:spPr>
          <a:xfrm rot="5400000">
            <a:off x="8658390" y="1499132"/>
            <a:ext cx="368400" cy="5051700"/>
          </a:xfrm>
          <a:prstGeom prst="rightBrace">
            <a:avLst>
              <a:gd fmla="val 8333" name="adj1"/>
              <a:gd fmla="val 50000" name="adj2"/>
            </a:avLst>
          </a:prstGeom>
          <a:no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2" name="Google Shape;462;p54"/>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463" name="Google Shape;463;p54"/>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Product Demo</a:t>
            </a:r>
            <a:endParaRPr b="1" i="0" sz="2667" u="none" cap="none" strike="noStrike">
              <a:solidFill>
                <a:srgbClr val="FF9419"/>
              </a:solidFill>
              <a:latin typeface="Signika"/>
              <a:ea typeface="Signika"/>
              <a:cs typeface="Signika"/>
              <a:sym typeface="Signika"/>
            </a:endParaRPr>
          </a:p>
        </p:txBody>
      </p:sp>
      <p:sp>
        <p:nvSpPr>
          <p:cNvPr id="469" name="Google Shape;469;p55"/>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470" name="Google Shape;470;p55"/>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471" name="Google Shape;471;p55"/>
          <p:cNvGrpSpPr/>
          <p:nvPr/>
        </p:nvGrpSpPr>
        <p:grpSpPr>
          <a:xfrm>
            <a:off x="1396986" y="1370129"/>
            <a:ext cx="9781678" cy="1114303"/>
            <a:chOff x="4348314" y="5331438"/>
            <a:chExt cx="4465500" cy="1114303"/>
          </a:xfrm>
        </p:grpSpPr>
        <p:sp>
          <p:nvSpPr>
            <p:cNvPr id="472" name="Google Shape;472;p55"/>
            <p:cNvSpPr/>
            <p:nvPr/>
          </p:nvSpPr>
          <p:spPr>
            <a:xfrm>
              <a:off x="4348314" y="5331438"/>
              <a:ext cx="4465500" cy="614100"/>
            </a:xfrm>
            <a:prstGeom prst="wedgeRoundRectCallout">
              <a:avLst>
                <a:gd fmla="val -52474" name="adj1"/>
                <a:gd fmla="val -24146"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p55"/>
            <p:cNvSpPr/>
            <p:nvPr/>
          </p:nvSpPr>
          <p:spPr>
            <a:xfrm>
              <a:off x="4389547" y="5419741"/>
              <a:ext cx="4424100" cy="10260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A clear step by step demonstration on BackOffice and POS. Provide relevant product demo based on merchants interest </a:t>
              </a:r>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pic>
        <p:nvPicPr>
          <p:cNvPr id="474" name="Google Shape;474;p55"/>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grpSp>
        <p:nvGrpSpPr>
          <p:cNvPr id="475" name="Google Shape;475;p55"/>
          <p:cNvGrpSpPr/>
          <p:nvPr/>
        </p:nvGrpSpPr>
        <p:grpSpPr>
          <a:xfrm>
            <a:off x="289085" y="2545179"/>
            <a:ext cx="3885105" cy="3755894"/>
            <a:chOff x="6581825" y="2141261"/>
            <a:chExt cx="4767000" cy="6745500"/>
          </a:xfrm>
        </p:grpSpPr>
        <p:grpSp>
          <p:nvGrpSpPr>
            <p:cNvPr id="476" name="Google Shape;476;p55"/>
            <p:cNvGrpSpPr/>
            <p:nvPr/>
          </p:nvGrpSpPr>
          <p:grpSpPr>
            <a:xfrm>
              <a:off x="6581904" y="2141261"/>
              <a:ext cx="4757400" cy="6745500"/>
              <a:chOff x="6581904" y="2141261"/>
              <a:chExt cx="4757400" cy="6745500"/>
            </a:xfrm>
          </p:grpSpPr>
          <p:sp>
            <p:nvSpPr>
              <p:cNvPr id="477" name="Google Shape;477;p55"/>
              <p:cNvSpPr/>
              <p:nvPr/>
            </p:nvSpPr>
            <p:spPr>
              <a:xfrm>
                <a:off x="6581904" y="2141261"/>
                <a:ext cx="4757400" cy="6745500"/>
              </a:xfrm>
              <a:prstGeom prst="roundRect">
                <a:avLst>
                  <a:gd fmla="val 3491" name="adj"/>
                </a:avLst>
              </a:prstGeom>
              <a:solidFill>
                <a:srgbClr val="FFFFFF"/>
              </a:solidFill>
              <a:ln cap="flat" cmpd="sng" w="25400">
                <a:solidFill>
                  <a:srgbClr val="D883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8" name="Google Shape;478;p55"/>
              <p:cNvSpPr/>
              <p:nvPr/>
            </p:nvSpPr>
            <p:spPr>
              <a:xfrm>
                <a:off x="6672483" y="3140882"/>
                <a:ext cx="4462500" cy="56268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Based on the needs assessment performed previously, we should have already managed to gather at least 2 to 3 pain points from the merchant. We will then move on to conduct a product demo based on merchant’s requirements. The main purpose of the product demo is to demonstrate how the system works, and more importantly how it is able to solve the merchant’s pain points and provide value to their business.</a:t>
                </a:r>
                <a:endParaRPr/>
              </a:p>
            </p:txBody>
          </p:sp>
        </p:grpSp>
        <p:sp>
          <p:nvSpPr>
            <p:cNvPr id="479" name="Google Shape;479;p55"/>
            <p:cNvSpPr/>
            <p:nvPr/>
          </p:nvSpPr>
          <p:spPr>
            <a:xfrm rot="5400000">
              <a:off x="8400725" y="322361"/>
              <a:ext cx="1129200" cy="4767000"/>
            </a:xfrm>
            <a:prstGeom prst="homePlate">
              <a:avLst>
                <a:gd fmla="val 50000" name="adj"/>
              </a:avLst>
            </a:prstGeom>
            <a:solidFill>
              <a:srgbClr val="D88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80" name="Google Shape;480;p55"/>
          <p:cNvGrpSpPr/>
          <p:nvPr/>
        </p:nvGrpSpPr>
        <p:grpSpPr>
          <a:xfrm>
            <a:off x="4795037" y="2545103"/>
            <a:ext cx="6506400" cy="3755700"/>
            <a:chOff x="4795037" y="2545103"/>
            <a:chExt cx="6506400" cy="3755700"/>
          </a:xfrm>
        </p:grpSpPr>
        <p:grpSp>
          <p:nvGrpSpPr>
            <p:cNvPr id="481" name="Google Shape;481;p55"/>
            <p:cNvGrpSpPr/>
            <p:nvPr/>
          </p:nvGrpSpPr>
          <p:grpSpPr>
            <a:xfrm>
              <a:off x="4795037" y="2545103"/>
              <a:ext cx="6506400" cy="3755700"/>
              <a:chOff x="4795037" y="2545103"/>
              <a:chExt cx="6506400" cy="3755700"/>
            </a:xfrm>
          </p:grpSpPr>
          <p:sp>
            <p:nvSpPr>
              <p:cNvPr id="482" name="Google Shape;482;p55"/>
              <p:cNvSpPr/>
              <p:nvPr/>
            </p:nvSpPr>
            <p:spPr>
              <a:xfrm>
                <a:off x="4795037" y="2545103"/>
                <a:ext cx="6506400" cy="3755700"/>
              </a:xfrm>
              <a:prstGeom prst="roundRect">
                <a:avLst>
                  <a:gd fmla="val 3491" name="adj"/>
                </a:avLst>
              </a:prstGeom>
              <a:solidFill>
                <a:srgbClr val="FFFFFF"/>
              </a:solidFill>
              <a:ln cap="flat" cmpd="sng" w="25400">
                <a:solidFill>
                  <a:srgbClr val="D883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3" name="Google Shape;483;p55"/>
              <p:cNvSpPr/>
              <p:nvPr/>
            </p:nvSpPr>
            <p:spPr>
              <a:xfrm>
                <a:off x="4971763" y="3045225"/>
                <a:ext cx="6096000" cy="3057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Pain point: </a:t>
                </a:r>
                <a:endParaRPr/>
              </a:p>
              <a:p>
                <a:pPr indent="-285750" lvl="0" marL="285750" marR="0" rtl="0" algn="l">
                  <a:lnSpc>
                    <a:spcPct val="150000"/>
                  </a:lnSpc>
                  <a:spcBef>
                    <a:spcPts val="0"/>
                  </a:spcBef>
                  <a:spcAft>
                    <a:spcPts val="0"/>
                  </a:spcAft>
                  <a:buClr>
                    <a:srgbClr val="000000"/>
                  </a:buClr>
                  <a:buSzPts val="1400"/>
                  <a:buFont typeface="Arial"/>
                  <a:buChar char="•"/>
                </a:pPr>
                <a:r>
                  <a:rPr b="0" i="0" lang="en-MY" sz="1400" u="none" cap="none" strike="noStrike">
                    <a:solidFill>
                      <a:srgbClr val="000000"/>
                    </a:solidFill>
                    <a:latin typeface="Roboto"/>
                    <a:ea typeface="Roboto"/>
                    <a:cs typeface="Roboto"/>
                    <a:sym typeface="Roboto"/>
                  </a:rPr>
                  <a:t>Stock</a:t>
                </a:r>
                <a:endParaRPr/>
              </a:p>
              <a:p>
                <a:pPr indent="0" lvl="0" marL="0" marR="0" rtl="0" algn="l">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Demo: </a:t>
                </a:r>
                <a:endParaRPr/>
              </a:p>
              <a:p>
                <a:pPr indent="-285750" lvl="0" marL="285750" marR="0" rtl="0" algn="l">
                  <a:lnSpc>
                    <a:spcPct val="150000"/>
                  </a:lnSpc>
                  <a:spcBef>
                    <a:spcPts val="0"/>
                  </a:spcBef>
                  <a:spcAft>
                    <a:spcPts val="0"/>
                  </a:spcAft>
                  <a:buClr>
                    <a:srgbClr val="000000"/>
                  </a:buClr>
                  <a:buSzPts val="1400"/>
                  <a:buFont typeface="Arial"/>
                  <a:buChar char="•"/>
                </a:pPr>
                <a:r>
                  <a:rPr b="0" i="0" lang="en-MY" sz="1400" u="none" cap="none" strike="noStrike">
                    <a:solidFill>
                      <a:srgbClr val="000000"/>
                    </a:solidFill>
                    <a:latin typeface="Roboto"/>
                    <a:ea typeface="Roboto"/>
                    <a:cs typeface="Roboto"/>
                    <a:sym typeface="Roboto"/>
                  </a:rPr>
                  <a:t>Should be more focused on the inventory features. Once solving the pain, then only moving on to other values &amp; features to upsell the system. This will ensure that we solve merchant’s core problems and show them the value which boosts their confidence towards the system, before attempting to upsell features which they initially didn’t think of/require.</a:t>
                </a:r>
                <a:endParaRPr/>
              </a:p>
            </p:txBody>
          </p:sp>
        </p:grpSp>
        <p:sp>
          <p:nvSpPr>
            <p:cNvPr id="484" name="Google Shape;484;p55"/>
            <p:cNvSpPr/>
            <p:nvPr/>
          </p:nvSpPr>
          <p:spPr>
            <a:xfrm>
              <a:off x="6957093" y="2545103"/>
              <a:ext cx="2125200" cy="531900"/>
            </a:xfrm>
            <a:prstGeom prst="hexagon">
              <a:avLst>
                <a:gd fmla="val 25000" name="adj"/>
                <a:gd fmla="val 115470" name="vf"/>
              </a:avLst>
            </a:prstGeom>
            <a:solidFill>
              <a:srgbClr val="D88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Example</a:t>
              </a:r>
              <a:endParaRPr/>
            </a:p>
          </p:txBody>
        </p:sp>
      </p:grpSp>
      <p:sp>
        <p:nvSpPr>
          <p:cNvPr id="485" name="Google Shape;485;p55"/>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Product Demo (cont.)</a:t>
            </a:r>
            <a:endParaRPr b="1" i="0" sz="2667" u="none" cap="none" strike="noStrike">
              <a:solidFill>
                <a:srgbClr val="FF9419"/>
              </a:solidFill>
              <a:latin typeface="Signika"/>
              <a:ea typeface="Signika"/>
              <a:cs typeface="Signika"/>
              <a:sym typeface="Signika"/>
            </a:endParaRPr>
          </a:p>
        </p:txBody>
      </p:sp>
      <p:sp>
        <p:nvSpPr>
          <p:cNvPr id="491" name="Google Shape;491;p56"/>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descr="Screen Shot 2017-07-28 at 5.57.53 PM.png" id="492" name="Google Shape;492;p56"/>
          <p:cNvPicPr preferRelativeResize="0"/>
          <p:nvPr/>
        </p:nvPicPr>
        <p:blipFill rotWithShape="1">
          <a:blip r:embed="rId3">
            <a:alphaModFix/>
          </a:blip>
          <a:srcRect b="0" l="0" r="0" t="0"/>
          <a:stretch/>
        </p:blipFill>
        <p:spPr>
          <a:xfrm>
            <a:off x="1592304" y="1365350"/>
            <a:ext cx="2986499" cy="1913256"/>
          </a:xfrm>
          <a:prstGeom prst="rect">
            <a:avLst/>
          </a:prstGeom>
          <a:noFill/>
          <a:ln>
            <a:noFill/>
          </a:ln>
        </p:spPr>
      </p:pic>
      <p:pic>
        <p:nvPicPr>
          <p:cNvPr id="493" name="Google Shape;493;p56"/>
          <p:cNvPicPr preferRelativeResize="0"/>
          <p:nvPr/>
        </p:nvPicPr>
        <p:blipFill rotWithShape="1">
          <a:blip r:embed="rId4">
            <a:alphaModFix/>
          </a:blip>
          <a:srcRect b="0" l="0" r="0" t="0"/>
          <a:stretch/>
        </p:blipFill>
        <p:spPr>
          <a:xfrm>
            <a:off x="7143673" y="1594497"/>
            <a:ext cx="2986499" cy="1684109"/>
          </a:xfrm>
          <a:prstGeom prst="rect">
            <a:avLst/>
          </a:prstGeom>
          <a:noFill/>
          <a:ln>
            <a:noFill/>
          </a:ln>
        </p:spPr>
      </p:pic>
      <p:grpSp>
        <p:nvGrpSpPr>
          <p:cNvPr id="494" name="Google Shape;494;p56"/>
          <p:cNvGrpSpPr/>
          <p:nvPr/>
        </p:nvGrpSpPr>
        <p:grpSpPr>
          <a:xfrm>
            <a:off x="724537" y="3729639"/>
            <a:ext cx="5060142" cy="1913400"/>
            <a:chOff x="724537" y="3729639"/>
            <a:chExt cx="5060142" cy="1913400"/>
          </a:xfrm>
        </p:grpSpPr>
        <p:sp>
          <p:nvSpPr>
            <p:cNvPr id="495" name="Google Shape;495;p56"/>
            <p:cNvSpPr/>
            <p:nvPr/>
          </p:nvSpPr>
          <p:spPr>
            <a:xfrm>
              <a:off x="785414" y="3729639"/>
              <a:ext cx="4600200" cy="1913400"/>
            </a:xfrm>
            <a:prstGeom prst="roundRect">
              <a:avLst>
                <a:gd fmla="val 1927" name="adj"/>
              </a:avLst>
            </a:prstGeom>
            <a:solidFill>
              <a:srgbClr val="FFFFFF"/>
            </a:solidFill>
            <a:ln cap="flat" cmpd="sng" w="25400">
              <a:solidFill>
                <a:srgbClr val="7030A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56"/>
            <p:cNvSpPr txBox="1"/>
            <p:nvPr/>
          </p:nvSpPr>
          <p:spPr>
            <a:xfrm>
              <a:off x="724537" y="3782382"/>
              <a:ext cx="2569500" cy="1820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Clock in / Clock Out</a:t>
              </a:r>
              <a:endParaRPr b="0" i="0" sz="1200" u="none" cap="none" strike="noStrike">
                <a:solidFill>
                  <a:srgbClr val="000000"/>
                </a:solidFill>
                <a:latin typeface="Roboto"/>
                <a:ea typeface="Roboto"/>
                <a:cs typeface="Roboto"/>
                <a:sym typeface="Roboto"/>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Open / Close Shift</a:t>
              </a:r>
              <a:endParaRPr b="0" i="0" sz="1200" u="none" cap="none" strike="noStrike">
                <a:solidFill>
                  <a:srgbClr val="000000"/>
                </a:solidFill>
                <a:latin typeface="Roboto"/>
                <a:ea typeface="Roboto"/>
                <a:cs typeface="Roboto"/>
                <a:sym typeface="Roboto"/>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Shift Report</a:t>
              </a:r>
              <a:endParaRPr b="0" i="0" sz="1200" u="none" cap="none" strike="noStrike">
                <a:solidFill>
                  <a:srgbClr val="000000"/>
                </a:solidFill>
                <a:latin typeface="Roboto"/>
                <a:ea typeface="Roboto"/>
                <a:cs typeface="Roboto"/>
                <a:sym typeface="Roboto"/>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Pay In / Pay Out</a:t>
              </a:r>
              <a:endParaRPr b="0" i="0" sz="1200" u="none" cap="none" strike="noStrike">
                <a:solidFill>
                  <a:srgbClr val="000000"/>
                </a:solidFill>
                <a:latin typeface="Roboto"/>
                <a:ea typeface="Roboto"/>
                <a:cs typeface="Roboto"/>
                <a:sym typeface="Roboto"/>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Performing a Transaction</a:t>
              </a:r>
              <a:endParaRPr b="0" i="0" sz="1200" u="none" cap="none" strike="noStrike">
                <a:solidFill>
                  <a:srgbClr val="000000"/>
                </a:solidFill>
                <a:latin typeface="Roboto"/>
                <a:ea typeface="Roboto"/>
                <a:cs typeface="Roboto"/>
                <a:sym typeface="Roboto"/>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Cancel/Refund Transaction</a:t>
              </a:r>
              <a:endParaRPr b="0" i="0" sz="1200" u="none" cap="none" strike="noStrike">
                <a:solidFill>
                  <a:srgbClr val="000000"/>
                </a:solidFill>
                <a:latin typeface="Roboto"/>
                <a:ea typeface="Roboto"/>
                <a:cs typeface="Roboto"/>
                <a:sym typeface="Roboto"/>
              </a:endParaRPr>
            </a:p>
          </p:txBody>
        </p:sp>
        <p:sp>
          <p:nvSpPr>
            <p:cNvPr id="497" name="Google Shape;497;p56"/>
            <p:cNvSpPr/>
            <p:nvPr/>
          </p:nvSpPr>
          <p:spPr>
            <a:xfrm>
              <a:off x="3088579" y="3824493"/>
              <a:ext cx="2696100" cy="17235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E-wallet Integration</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Discounts</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Save Order</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Table Layout</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Pre Order/Pick Up</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CRM</a:t>
              </a:r>
              <a:endParaRPr/>
            </a:p>
          </p:txBody>
        </p:sp>
      </p:grpSp>
      <p:sp>
        <p:nvSpPr>
          <p:cNvPr id="498" name="Google Shape;498;p56"/>
          <p:cNvSpPr/>
          <p:nvPr/>
        </p:nvSpPr>
        <p:spPr>
          <a:xfrm>
            <a:off x="1505453" y="3262233"/>
            <a:ext cx="3166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600"/>
              <a:buFont typeface="Arial"/>
              <a:buNone/>
            </a:pPr>
            <a:r>
              <a:rPr b="1" i="0" lang="en-MY" sz="1600" u="none" cap="none" strike="noStrike">
                <a:solidFill>
                  <a:srgbClr val="002060"/>
                </a:solidFill>
                <a:latin typeface="Roboto"/>
                <a:ea typeface="Roboto"/>
                <a:cs typeface="Roboto"/>
                <a:sym typeface="Roboto"/>
              </a:rPr>
              <a:t>iPad/Android Front End Register</a:t>
            </a:r>
            <a:endParaRPr/>
          </a:p>
        </p:txBody>
      </p:sp>
      <p:sp>
        <p:nvSpPr>
          <p:cNvPr id="499" name="Google Shape;499;p56"/>
          <p:cNvSpPr/>
          <p:nvPr/>
        </p:nvSpPr>
        <p:spPr>
          <a:xfrm>
            <a:off x="8407934" y="3248425"/>
            <a:ext cx="1204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9418"/>
              </a:buClr>
              <a:buSzPts val="1600"/>
              <a:buFont typeface="Arial"/>
              <a:buNone/>
            </a:pPr>
            <a:r>
              <a:rPr b="1" i="0" lang="en-MY" sz="1600" u="none" cap="none" strike="noStrike">
                <a:solidFill>
                  <a:srgbClr val="FF9418"/>
                </a:solidFill>
                <a:latin typeface="Roboto"/>
                <a:ea typeface="Roboto"/>
                <a:cs typeface="Roboto"/>
                <a:sym typeface="Roboto"/>
              </a:rPr>
              <a:t>BackOffice</a:t>
            </a:r>
            <a:endParaRPr/>
          </a:p>
        </p:txBody>
      </p:sp>
      <p:grpSp>
        <p:nvGrpSpPr>
          <p:cNvPr id="500" name="Google Shape;500;p56"/>
          <p:cNvGrpSpPr/>
          <p:nvPr/>
        </p:nvGrpSpPr>
        <p:grpSpPr>
          <a:xfrm>
            <a:off x="6709882" y="3729639"/>
            <a:ext cx="4600200" cy="1913400"/>
            <a:chOff x="6709882" y="3729639"/>
            <a:chExt cx="4600200" cy="1913400"/>
          </a:xfrm>
        </p:grpSpPr>
        <p:sp>
          <p:nvSpPr>
            <p:cNvPr id="501" name="Google Shape;501;p56"/>
            <p:cNvSpPr/>
            <p:nvPr/>
          </p:nvSpPr>
          <p:spPr>
            <a:xfrm>
              <a:off x="6709882" y="3729639"/>
              <a:ext cx="4600200" cy="1913400"/>
            </a:xfrm>
            <a:prstGeom prst="roundRect">
              <a:avLst>
                <a:gd fmla="val 1927" name="adj"/>
              </a:avLst>
            </a:prstGeom>
            <a:solidFill>
              <a:srgbClr val="FFFFFF"/>
            </a:solidFill>
            <a:ln cap="flat" cmpd="sng" w="25400">
              <a:solidFill>
                <a:srgbClr val="FFC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56"/>
            <p:cNvSpPr txBox="1"/>
            <p:nvPr/>
          </p:nvSpPr>
          <p:spPr>
            <a:xfrm>
              <a:off x="6775346" y="3755162"/>
              <a:ext cx="2569500" cy="1820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Dashboard</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Reports</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Stock Management</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Customers</a:t>
              </a:r>
              <a:endParaRPr/>
            </a:p>
            <a:p>
              <a:pPr indent="-228600" lvl="0" marL="45720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503" name="Google Shape;503;p56"/>
            <p:cNvSpPr/>
            <p:nvPr/>
          </p:nvSpPr>
          <p:spPr>
            <a:xfrm>
              <a:off x="9205726" y="3824447"/>
              <a:ext cx="1953900" cy="8925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Promotions</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Employees</a:t>
              </a:r>
              <a:endParaRPr/>
            </a:p>
            <a:p>
              <a:pPr indent="-304800" lvl="0" marL="45720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Cashback</a:t>
              </a:r>
              <a:endParaRPr/>
            </a:p>
          </p:txBody>
        </p:sp>
      </p:grpSp>
      <p:pic>
        <p:nvPicPr>
          <p:cNvPr id="504" name="Google Shape;504;p56"/>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505" name="Google Shape;505;p56"/>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7"/>
          <p:cNvPicPr preferRelativeResize="0"/>
          <p:nvPr/>
        </p:nvPicPr>
        <p:blipFill rotWithShape="1">
          <a:blip r:embed="rId3">
            <a:alphaModFix/>
          </a:blip>
          <a:srcRect b="0" l="0" r="0" t="0"/>
          <a:stretch/>
        </p:blipFill>
        <p:spPr>
          <a:xfrm>
            <a:off x="527637" y="2168165"/>
            <a:ext cx="2538931" cy="2158757"/>
          </a:xfrm>
          <a:prstGeom prst="rect">
            <a:avLst/>
          </a:prstGeom>
          <a:noFill/>
          <a:ln cap="flat" cmpd="sng" w="12700">
            <a:solidFill>
              <a:srgbClr val="000000"/>
            </a:solidFill>
            <a:prstDash val="solid"/>
            <a:round/>
            <a:headEnd len="sm" w="sm" type="none"/>
            <a:tailEnd len="sm" w="sm" type="none"/>
          </a:ln>
          <a:effectLst>
            <a:outerShdw blurRad="50800" rotWithShape="0" algn="tl" dir="2700000" dist="38100">
              <a:srgbClr val="000000">
                <a:alpha val="40000"/>
              </a:srgbClr>
            </a:outerShdw>
          </a:effectLst>
        </p:spPr>
      </p:pic>
      <p:sp>
        <p:nvSpPr>
          <p:cNvPr id="511" name="Google Shape;511;p57"/>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Product Demo (cont.)</a:t>
            </a:r>
            <a:endParaRPr b="1" i="0" sz="2667" u="none" cap="none" strike="noStrike">
              <a:solidFill>
                <a:srgbClr val="FF9419"/>
              </a:solidFill>
              <a:latin typeface="Signika"/>
              <a:ea typeface="Signika"/>
              <a:cs typeface="Signika"/>
              <a:sym typeface="Signika"/>
            </a:endParaRPr>
          </a:p>
        </p:txBody>
      </p:sp>
      <p:sp>
        <p:nvSpPr>
          <p:cNvPr id="512" name="Google Shape;512;p57"/>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513" name="Google Shape;513;p57"/>
          <p:cNvSpPr/>
          <p:nvPr/>
        </p:nvSpPr>
        <p:spPr>
          <a:xfrm>
            <a:off x="901575" y="3988375"/>
            <a:ext cx="2165100" cy="338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lang="en-MY" sz="1600">
                <a:solidFill>
                  <a:srgbClr val="FFFFFF"/>
                </a:solidFill>
                <a:latin typeface="Roboto"/>
                <a:ea typeface="Roboto"/>
                <a:cs typeface="Roboto"/>
                <a:sym typeface="Roboto"/>
              </a:rPr>
              <a:t>QR Order and Pay</a:t>
            </a:r>
            <a:endParaRPr/>
          </a:p>
        </p:txBody>
      </p:sp>
      <p:pic>
        <p:nvPicPr>
          <p:cNvPr id="514" name="Google Shape;514;p57"/>
          <p:cNvPicPr preferRelativeResize="0"/>
          <p:nvPr/>
        </p:nvPicPr>
        <p:blipFill rotWithShape="1">
          <a:blip r:embed="rId4">
            <a:alphaModFix/>
          </a:blip>
          <a:srcRect b="0" l="0" r="0" t="0"/>
          <a:stretch/>
        </p:blipFill>
        <p:spPr>
          <a:xfrm>
            <a:off x="8159184" y="2175070"/>
            <a:ext cx="3327924" cy="2151851"/>
          </a:xfrm>
          <a:prstGeom prst="rect">
            <a:avLst/>
          </a:prstGeom>
          <a:noFill/>
          <a:ln cap="flat" cmpd="sng" w="12700">
            <a:solidFill>
              <a:srgbClr val="000000"/>
            </a:solidFill>
            <a:prstDash val="solid"/>
            <a:round/>
            <a:headEnd len="sm" w="sm" type="none"/>
            <a:tailEnd len="sm" w="sm" type="none"/>
          </a:ln>
          <a:effectLst>
            <a:outerShdw blurRad="50800" rotWithShape="0" algn="tl" dir="2700000" dist="38100">
              <a:srgbClr val="000000">
                <a:alpha val="40000"/>
              </a:srgbClr>
            </a:outerShdw>
          </a:effectLst>
        </p:spPr>
      </p:pic>
      <p:grpSp>
        <p:nvGrpSpPr>
          <p:cNvPr id="515" name="Google Shape;515;p57"/>
          <p:cNvGrpSpPr/>
          <p:nvPr/>
        </p:nvGrpSpPr>
        <p:grpSpPr>
          <a:xfrm>
            <a:off x="3902646" y="2168024"/>
            <a:ext cx="3420324" cy="2151752"/>
            <a:chOff x="4483652" y="2831092"/>
            <a:chExt cx="3112781" cy="2016826"/>
          </a:xfrm>
        </p:grpSpPr>
        <p:pic>
          <p:nvPicPr>
            <p:cNvPr id="516" name="Google Shape;516;p57"/>
            <p:cNvPicPr preferRelativeResize="0"/>
            <p:nvPr/>
          </p:nvPicPr>
          <p:blipFill rotWithShape="1">
            <a:blip r:embed="rId5">
              <a:alphaModFix/>
            </a:blip>
            <a:srcRect b="41880" l="0" r="0" t="0"/>
            <a:stretch/>
          </p:blipFill>
          <p:spPr>
            <a:xfrm>
              <a:off x="4483652" y="2831092"/>
              <a:ext cx="3112781" cy="2016826"/>
            </a:xfrm>
            <a:prstGeom prst="rect">
              <a:avLst/>
            </a:prstGeom>
            <a:noFill/>
            <a:ln cap="flat" cmpd="sng" w="12700">
              <a:solidFill>
                <a:srgbClr val="000000"/>
              </a:solidFill>
              <a:prstDash val="solid"/>
              <a:round/>
              <a:headEnd len="sm" w="sm" type="none"/>
              <a:tailEnd len="sm" w="sm" type="none"/>
            </a:ln>
            <a:effectLst>
              <a:outerShdw blurRad="50800" rotWithShape="0" algn="tl" dir="2700000" dist="38100">
                <a:srgbClr val="000000">
                  <a:alpha val="40000"/>
                </a:srgbClr>
              </a:outerShdw>
            </a:effectLst>
          </p:spPr>
        </p:pic>
        <p:sp>
          <p:nvSpPr>
            <p:cNvPr id="517" name="Google Shape;517;p57"/>
            <p:cNvSpPr/>
            <p:nvPr/>
          </p:nvSpPr>
          <p:spPr>
            <a:xfrm>
              <a:off x="5194169" y="4421173"/>
              <a:ext cx="1583700" cy="377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18" name="Google Shape;518;p57"/>
          <p:cNvSpPr/>
          <p:nvPr/>
        </p:nvSpPr>
        <p:spPr>
          <a:xfrm>
            <a:off x="5873620" y="3988368"/>
            <a:ext cx="1449300" cy="338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Beep Delivery</a:t>
            </a:r>
            <a:endParaRPr/>
          </a:p>
        </p:txBody>
      </p:sp>
      <p:sp>
        <p:nvSpPr>
          <p:cNvPr id="519" name="Google Shape;519;p57"/>
          <p:cNvSpPr/>
          <p:nvPr/>
        </p:nvSpPr>
        <p:spPr>
          <a:xfrm>
            <a:off x="10146914" y="3981463"/>
            <a:ext cx="1282800" cy="338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lang="en-MY" sz="1600">
                <a:solidFill>
                  <a:srgbClr val="FFFFFF"/>
                </a:solidFill>
                <a:latin typeface="Roboto"/>
                <a:ea typeface="Roboto"/>
                <a:cs typeface="Roboto"/>
                <a:sym typeface="Roboto"/>
              </a:rPr>
              <a:t>Webstore</a:t>
            </a:r>
            <a:endParaRPr/>
          </a:p>
        </p:txBody>
      </p:sp>
      <p:sp>
        <p:nvSpPr>
          <p:cNvPr id="520" name="Google Shape;520;p57"/>
          <p:cNvSpPr/>
          <p:nvPr/>
        </p:nvSpPr>
        <p:spPr>
          <a:xfrm rot="-5400000">
            <a:off x="3760288" y="1094210"/>
            <a:ext cx="330000" cy="6795300"/>
          </a:xfrm>
          <a:prstGeom prst="leftBrace">
            <a:avLst>
              <a:gd fmla="val 8333" name="adj1"/>
              <a:gd fmla="val 50000" name="adj2"/>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B9419"/>
              </a:solidFill>
              <a:latin typeface="Arial"/>
              <a:ea typeface="Arial"/>
              <a:cs typeface="Arial"/>
              <a:sym typeface="Arial"/>
            </a:endParaRPr>
          </a:p>
        </p:txBody>
      </p:sp>
      <p:grpSp>
        <p:nvGrpSpPr>
          <p:cNvPr id="521" name="Google Shape;521;p57"/>
          <p:cNvGrpSpPr/>
          <p:nvPr/>
        </p:nvGrpSpPr>
        <p:grpSpPr>
          <a:xfrm>
            <a:off x="3422651" y="4656860"/>
            <a:ext cx="1005300" cy="503700"/>
            <a:chOff x="4589583" y="1858804"/>
            <a:chExt cx="1005300" cy="503700"/>
          </a:xfrm>
        </p:grpSpPr>
        <p:sp>
          <p:nvSpPr>
            <p:cNvPr id="522" name="Google Shape;522;p57"/>
            <p:cNvSpPr/>
            <p:nvPr/>
          </p:nvSpPr>
          <p:spPr>
            <a:xfrm>
              <a:off x="4589583" y="1858804"/>
              <a:ext cx="1005300" cy="503700"/>
            </a:xfrm>
            <a:prstGeom prst="hexagon">
              <a:avLst>
                <a:gd fmla="val 25000" name="adj"/>
                <a:gd fmla="val 115470" name="vf"/>
              </a:avLst>
            </a:prstGeom>
            <a:solidFill>
              <a:schemeClr val="accent6"/>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p57"/>
            <p:cNvSpPr txBox="1"/>
            <p:nvPr/>
          </p:nvSpPr>
          <p:spPr>
            <a:xfrm>
              <a:off x="4810791" y="1941430"/>
              <a:ext cx="563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F&amp;B</a:t>
              </a:r>
              <a:endParaRPr/>
            </a:p>
          </p:txBody>
        </p:sp>
      </p:grpSp>
      <p:sp>
        <p:nvSpPr>
          <p:cNvPr id="524" name="Google Shape;524;p57"/>
          <p:cNvSpPr/>
          <p:nvPr/>
        </p:nvSpPr>
        <p:spPr>
          <a:xfrm rot="-5400000">
            <a:off x="9658134" y="2827910"/>
            <a:ext cx="330000" cy="3327900"/>
          </a:xfrm>
          <a:prstGeom prst="leftBrace">
            <a:avLst>
              <a:gd fmla="val 8333" name="adj1"/>
              <a:gd fmla="val 50000" name="adj2"/>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B9419"/>
              </a:solidFill>
              <a:latin typeface="Arial"/>
              <a:ea typeface="Arial"/>
              <a:cs typeface="Arial"/>
              <a:sym typeface="Arial"/>
            </a:endParaRPr>
          </a:p>
        </p:txBody>
      </p:sp>
      <p:grpSp>
        <p:nvGrpSpPr>
          <p:cNvPr id="525" name="Google Shape;525;p57"/>
          <p:cNvGrpSpPr/>
          <p:nvPr/>
        </p:nvGrpSpPr>
        <p:grpSpPr>
          <a:xfrm>
            <a:off x="9320449" y="4656860"/>
            <a:ext cx="1005300" cy="503700"/>
            <a:chOff x="4589583" y="1858804"/>
            <a:chExt cx="1005300" cy="503700"/>
          </a:xfrm>
        </p:grpSpPr>
        <p:sp>
          <p:nvSpPr>
            <p:cNvPr id="526" name="Google Shape;526;p57"/>
            <p:cNvSpPr/>
            <p:nvPr/>
          </p:nvSpPr>
          <p:spPr>
            <a:xfrm>
              <a:off x="4589583" y="1858804"/>
              <a:ext cx="10053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57"/>
            <p:cNvSpPr txBox="1"/>
            <p:nvPr/>
          </p:nvSpPr>
          <p:spPr>
            <a:xfrm>
              <a:off x="4734649" y="1941430"/>
              <a:ext cx="715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Retail</a:t>
              </a:r>
              <a:endParaRPr/>
            </a:p>
          </p:txBody>
        </p:sp>
      </p:grpSp>
      <p:pic>
        <p:nvPicPr>
          <p:cNvPr id="528" name="Google Shape;528;p57"/>
          <p:cNvPicPr preferRelativeResize="0"/>
          <p:nvPr/>
        </p:nvPicPr>
        <p:blipFill rotWithShape="1">
          <a:blip r:embed="rId6">
            <a:alphaModFix/>
          </a:blip>
          <a:srcRect b="0" l="0" r="0" t="0"/>
          <a:stretch/>
        </p:blipFill>
        <p:spPr>
          <a:xfrm>
            <a:off x="10782528" y="232588"/>
            <a:ext cx="791779" cy="791779"/>
          </a:xfrm>
          <a:prstGeom prst="rect">
            <a:avLst/>
          </a:prstGeom>
          <a:noFill/>
          <a:ln>
            <a:noFill/>
          </a:ln>
        </p:spPr>
      </p:pic>
      <p:sp>
        <p:nvSpPr>
          <p:cNvPr id="529" name="Google Shape;529;p57"/>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Echo &amp; Summary</a:t>
            </a:r>
            <a:endParaRPr b="1" i="0" sz="2667" u="none" cap="none" strike="noStrike">
              <a:solidFill>
                <a:srgbClr val="FF9419"/>
              </a:solidFill>
              <a:latin typeface="Signika"/>
              <a:ea typeface="Signika"/>
              <a:cs typeface="Signika"/>
              <a:sym typeface="Signika"/>
            </a:endParaRPr>
          </a:p>
        </p:txBody>
      </p:sp>
      <p:sp>
        <p:nvSpPr>
          <p:cNvPr id="535" name="Google Shape;535;p58"/>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536" name="Google Shape;536;p58"/>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537" name="Google Shape;537;p58"/>
          <p:cNvGrpSpPr/>
          <p:nvPr/>
        </p:nvGrpSpPr>
        <p:grpSpPr>
          <a:xfrm>
            <a:off x="1396986" y="1370129"/>
            <a:ext cx="9781678" cy="614100"/>
            <a:chOff x="4348314" y="5331438"/>
            <a:chExt cx="4465500" cy="614100"/>
          </a:xfrm>
        </p:grpSpPr>
        <p:sp>
          <p:nvSpPr>
            <p:cNvPr id="538" name="Google Shape;538;p58"/>
            <p:cNvSpPr/>
            <p:nvPr/>
          </p:nvSpPr>
          <p:spPr>
            <a:xfrm>
              <a:off x="4348314" y="5331438"/>
              <a:ext cx="4465500" cy="614100"/>
            </a:xfrm>
            <a:prstGeom prst="wedgeRoundRectCallout">
              <a:avLst>
                <a:gd fmla="val -52474" name="adj1"/>
                <a:gd fmla="val -24146" name="adj2"/>
                <a:gd fmla="val 16667" name="adj3"/>
              </a:avLst>
            </a:prstGeom>
            <a:solidFill>
              <a:srgbClr val="FFFFFF"/>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58"/>
            <p:cNvSpPr/>
            <p:nvPr/>
          </p:nvSpPr>
          <p:spPr>
            <a:xfrm>
              <a:off x="4389547" y="5419741"/>
              <a:ext cx="4424100" cy="37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It is important to perform a quick check with merchant on how he/she finds the system after the product demo</a:t>
              </a:r>
              <a:endParaRPr/>
            </a:p>
          </p:txBody>
        </p:sp>
      </p:grpSp>
      <p:grpSp>
        <p:nvGrpSpPr>
          <p:cNvPr id="540" name="Google Shape;540;p58"/>
          <p:cNvGrpSpPr/>
          <p:nvPr/>
        </p:nvGrpSpPr>
        <p:grpSpPr>
          <a:xfrm>
            <a:off x="637713" y="2402376"/>
            <a:ext cx="6081300" cy="771900"/>
            <a:chOff x="3018409" y="2072535"/>
            <a:chExt cx="6081300" cy="771900"/>
          </a:xfrm>
        </p:grpSpPr>
        <p:sp>
          <p:nvSpPr>
            <p:cNvPr id="541" name="Google Shape;541;p58"/>
            <p:cNvSpPr/>
            <p:nvPr/>
          </p:nvSpPr>
          <p:spPr>
            <a:xfrm>
              <a:off x="3018409" y="2072535"/>
              <a:ext cx="6081300" cy="771900"/>
            </a:xfrm>
            <a:prstGeom prst="hexagon">
              <a:avLst>
                <a:gd fmla="val 25000" name="adj"/>
                <a:gd fmla="val 115470" name="vf"/>
              </a:avLst>
            </a:prstGeom>
            <a:solidFill>
              <a:srgbClr val="92D05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58"/>
            <p:cNvSpPr/>
            <p:nvPr/>
          </p:nvSpPr>
          <p:spPr>
            <a:xfrm>
              <a:off x="3332085" y="2072535"/>
              <a:ext cx="55278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As a</a:t>
              </a:r>
              <a:r>
                <a:rPr lang="en-MY">
                  <a:latin typeface="Roboto"/>
                  <a:ea typeface="Roboto"/>
                  <a:cs typeface="Roboto"/>
                  <a:sym typeface="Roboto"/>
                </a:rPr>
                <a:t> BC</a:t>
              </a:r>
              <a:r>
                <a:rPr b="0" i="0" lang="en-MY" sz="1400" u="none" cap="none" strike="noStrike">
                  <a:solidFill>
                    <a:srgbClr val="000000"/>
                  </a:solidFill>
                  <a:latin typeface="Roboto"/>
                  <a:ea typeface="Roboto"/>
                  <a:cs typeface="Roboto"/>
                  <a:sym typeface="Roboto"/>
                </a:rPr>
                <a:t>, we must ask merchant ‘</a:t>
              </a:r>
              <a:r>
                <a:rPr b="1" i="0" lang="en-MY" sz="1400" u="none" cap="none" strike="noStrike">
                  <a:solidFill>
                    <a:srgbClr val="FF5722"/>
                  </a:solidFill>
                  <a:latin typeface="Roboto"/>
                  <a:ea typeface="Roboto"/>
                  <a:cs typeface="Roboto"/>
                  <a:sym typeface="Roboto"/>
                </a:rPr>
                <a:t>What do you like best about the system?</a:t>
              </a:r>
              <a:r>
                <a:rPr b="0" i="0" lang="en-MY" sz="1400" u="none" cap="none" strike="noStrike">
                  <a:solidFill>
                    <a:srgbClr val="FF5722"/>
                  </a:solidFill>
                  <a:latin typeface="Roboto"/>
                  <a:ea typeface="Roboto"/>
                  <a:cs typeface="Roboto"/>
                  <a:sym typeface="Roboto"/>
                </a:rPr>
                <a:t>’ </a:t>
              </a:r>
              <a:r>
                <a:rPr b="0" i="0" lang="en-MY" sz="1400" u="none" cap="none" strike="noStrike">
                  <a:solidFill>
                    <a:srgbClr val="000000"/>
                  </a:solidFill>
                  <a:latin typeface="Roboto"/>
                  <a:ea typeface="Roboto"/>
                  <a:cs typeface="Roboto"/>
                  <a:sym typeface="Roboto"/>
                </a:rPr>
                <a:t>and get them to </a:t>
              </a:r>
              <a:r>
                <a:rPr b="1" i="0" lang="en-MY" sz="1400" u="none" cap="none" strike="noStrike">
                  <a:solidFill>
                    <a:srgbClr val="902200"/>
                  </a:solidFill>
                  <a:latin typeface="Roboto"/>
                  <a:ea typeface="Roboto"/>
                  <a:cs typeface="Roboto"/>
                  <a:sym typeface="Roboto"/>
                </a:rPr>
                <a:t>summarize the values for the system</a:t>
              </a:r>
              <a:endParaRPr b="1" i="0" sz="1400" u="none" cap="none" strike="noStrike">
                <a:solidFill>
                  <a:srgbClr val="902200"/>
                </a:solidFill>
                <a:latin typeface="Roboto"/>
                <a:ea typeface="Roboto"/>
                <a:cs typeface="Roboto"/>
                <a:sym typeface="Roboto"/>
              </a:endParaRPr>
            </a:p>
          </p:txBody>
        </p:sp>
      </p:grpSp>
      <p:grpSp>
        <p:nvGrpSpPr>
          <p:cNvPr id="543" name="Google Shape;543;p58"/>
          <p:cNvGrpSpPr/>
          <p:nvPr/>
        </p:nvGrpSpPr>
        <p:grpSpPr>
          <a:xfrm>
            <a:off x="1743212" y="3429000"/>
            <a:ext cx="6081300" cy="771900"/>
            <a:chOff x="3018409" y="3241600"/>
            <a:chExt cx="6081300" cy="771900"/>
          </a:xfrm>
        </p:grpSpPr>
        <p:sp>
          <p:nvSpPr>
            <p:cNvPr id="544" name="Google Shape;544;p58"/>
            <p:cNvSpPr/>
            <p:nvPr/>
          </p:nvSpPr>
          <p:spPr>
            <a:xfrm>
              <a:off x="3018409" y="3241600"/>
              <a:ext cx="6081300" cy="771900"/>
            </a:xfrm>
            <a:prstGeom prst="hexagon">
              <a:avLst>
                <a:gd fmla="val 25000" name="adj"/>
                <a:gd fmla="val 115470" name="vf"/>
              </a:avLst>
            </a:prstGeom>
            <a:solidFill>
              <a:srgbClr val="00B0F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58"/>
            <p:cNvSpPr/>
            <p:nvPr/>
          </p:nvSpPr>
          <p:spPr>
            <a:xfrm>
              <a:off x="4008866" y="3241600"/>
              <a:ext cx="41004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If they are </a:t>
              </a:r>
              <a:r>
                <a:rPr b="1" i="0" lang="en-MY" sz="1400" u="none" cap="none" strike="noStrike">
                  <a:solidFill>
                    <a:srgbClr val="C00000"/>
                  </a:solidFill>
                  <a:latin typeface="Roboto"/>
                  <a:ea typeface="Roboto"/>
                  <a:cs typeface="Roboto"/>
                  <a:sym typeface="Roboto"/>
                </a:rPr>
                <a:t>unable</a:t>
              </a:r>
              <a:r>
                <a:rPr b="0" i="0" lang="en-MY" sz="1400" u="none" cap="none" strike="noStrike">
                  <a:solidFill>
                    <a:srgbClr val="000000"/>
                  </a:solidFill>
                  <a:latin typeface="Roboto"/>
                  <a:ea typeface="Roboto"/>
                  <a:cs typeface="Roboto"/>
                  <a:sym typeface="Roboto"/>
                </a:rPr>
                <a:t> to do so, it suggests that they did </a:t>
              </a:r>
              <a:r>
                <a:rPr b="1" i="0" lang="en-MY" sz="1400" u="none" cap="none" strike="noStrike">
                  <a:solidFill>
                    <a:srgbClr val="C00000"/>
                  </a:solidFill>
                  <a:latin typeface="Roboto"/>
                  <a:ea typeface="Roboto"/>
                  <a:cs typeface="Roboto"/>
                  <a:sym typeface="Roboto"/>
                </a:rPr>
                <a:t>not</a:t>
              </a:r>
              <a:r>
                <a:rPr b="0" i="0" lang="en-MY" sz="1400" u="none" cap="none" strike="noStrike">
                  <a:solidFill>
                    <a:srgbClr val="000000"/>
                  </a:solidFill>
                  <a:latin typeface="Roboto"/>
                  <a:ea typeface="Roboto"/>
                  <a:cs typeface="Roboto"/>
                  <a:sym typeface="Roboto"/>
                </a:rPr>
                <a:t> perceive any value in the system</a:t>
              </a:r>
              <a:endParaRPr b="1" i="0" sz="1400" u="none" cap="none" strike="noStrike">
                <a:solidFill>
                  <a:srgbClr val="902200"/>
                </a:solidFill>
                <a:latin typeface="Roboto"/>
                <a:ea typeface="Roboto"/>
                <a:cs typeface="Roboto"/>
                <a:sym typeface="Roboto"/>
              </a:endParaRPr>
            </a:p>
          </p:txBody>
        </p:sp>
      </p:grpSp>
      <p:grpSp>
        <p:nvGrpSpPr>
          <p:cNvPr id="546" name="Google Shape;546;p58"/>
          <p:cNvGrpSpPr/>
          <p:nvPr/>
        </p:nvGrpSpPr>
        <p:grpSpPr>
          <a:xfrm>
            <a:off x="3513385" y="4455624"/>
            <a:ext cx="6081300" cy="771900"/>
            <a:chOff x="3018409" y="3241600"/>
            <a:chExt cx="6081300" cy="771900"/>
          </a:xfrm>
        </p:grpSpPr>
        <p:sp>
          <p:nvSpPr>
            <p:cNvPr id="547" name="Google Shape;547;p58"/>
            <p:cNvSpPr/>
            <p:nvPr/>
          </p:nvSpPr>
          <p:spPr>
            <a:xfrm>
              <a:off x="3018409" y="3241600"/>
              <a:ext cx="6081300" cy="771900"/>
            </a:xfrm>
            <a:prstGeom prst="hexagon">
              <a:avLst>
                <a:gd fmla="val 25000" name="adj"/>
                <a:gd fmla="val 115470" name="vf"/>
              </a:avLst>
            </a:prstGeom>
            <a:solidFill>
              <a:srgbClr val="FFC00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58"/>
            <p:cNvSpPr/>
            <p:nvPr/>
          </p:nvSpPr>
          <p:spPr>
            <a:xfrm>
              <a:off x="4008866" y="3241600"/>
              <a:ext cx="41004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902200"/>
                </a:buClr>
                <a:buSzPts val="1400"/>
                <a:buFont typeface="Arial"/>
                <a:buNone/>
              </a:pPr>
              <a:r>
                <a:rPr b="1" i="0" lang="en-MY" sz="1400" u="none" cap="none" strike="noStrike">
                  <a:solidFill>
                    <a:srgbClr val="902200"/>
                  </a:solidFill>
                  <a:latin typeface="Roboto"/>
                  <a:ea typeface="Roboto"/>
                  <a:cs typeface="Roboto"/>
                  <a:sym typeface="Roboto"/>
                </a:rPr>
                <a:t>Echo</a:t>
              </a:r>
              <a:r>
                <a:rPr b="0" i="0" lang="en-MY" sz="1400" u="none" cap="none" strike="noStrike">
                  <a:solidFill>
                    <a:srgbClr val="000000"/>
                  </a:solidFill>
                  <a:latin typeface="Roboto"/>
                  <a:ea typeface="Roboto"/>
                  <a:cs typeface="Roboto"/>
                  <a:sym typeface="Roboto"/>
                </a:rPr>
                <a:t> merchant and </a:t>
              </a:r>
              <a:r>
                <a:rPr b="1" i="0" lang="en-MY" sz="1400" u="none" cap="none" strike="noStrike">
                  <a:solidFill>
                    <a:srgbClr val="7030A0"/>
                  </a:solidFill>
                  <a:latin typeface="Roboto"/>
                  <a:ea typeface="Roboto"/>
                  <a:cs typeface="Roboto"/>
                  <a:sym typeface="Roboto"/>
                </a:rPr>
                <a:t>summarize</a:t>
              </a:r>
              <a:r>
                <a:rPr b="0" i="0" lang="en-MY" sz="1400" u="none" cap="none" strike="noStrike">
                  <a:solidFill>
                    <a:srgbClr val="000000"/>
                  </a:solidFill>
                  <a:latin typeface="Roboto"/>
                  <a:ea typeface="Roboto"/>
                  <a:cs typeface="Roboto"/>
                  <a:sym typeface="Roboto"/>
                </a:rPr>
                <a:t> the values once more before proceeding to pricing</a:t>
              </a:r>
              <a:endParaRPr b="1" i="0" sz="1400" u="none" cap="none" strike="noStrike">
                <a:solidFill>
                  <a:srgbClr val="902200"/>
                </a:solidFill>
                <a:latin typeface="Roboto"/>
                <a:ea typeface="Roboto"/>
                <a:cs typeface="Roboto"/>
                <a:sym typeface="Roboto"/>
              </a:endParaRPr>
            </a:p>
          </p:txBody>
        </p:sp>
      </p:grpSp>
      <p:grpSp>
        <p:nvGrpSpPr>
          <p:cNvPr id="549" name="Google Shape;549;p58"/>
          <p:cNvGrpSpPr/>
          <p:nvPr/>
        </p:nvGrpSpPr>
        <p:grpSpPr>
          <a:xfrm>
            <a:off x="5563527" y="5482248"/>
            <a:ext cx="6081300" cy="771900"/>
            <a:chOff x="3018409" y="3241600"/>
            <a:chExt cx="6081300" cy="771900"/>
          </a:xfrm>
        </p:grpSpPr>
        <p:sp>
          <p:nvSpPr>
            <p:cNvPr id="550" name="Google Shape;550;p58"/>
            <p:cNvSpPr/>
            <p:nvPr/>
          </p:nvSpPr>
          <p:spPr>
            <a:xfrm>
              <a:off x="3018409" y="3241600"/>
              <a:ext cx="6081300" cy="771900"/>
            </a:xfrm>
            <a:prstGeom prst="hexagon">
              <a:avLst>
                <a:gd fmla="val 25000" name="adj"/>
                <a:gd fmla="val 115470" name="vf"/>
              </a:avLst>
            </a:prstGeom>
            <a:solidFill>
              <a:srgbClr val="F9C1E8"/>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58"/>
            <p:cNvSpPr/>
            <p:nvPr/>
          </p:nvSpPr>
          <p:spPr>
            <a:xfrm>
              <a:off x="3784013" y="3276188"/>
              <a:ext cx="45501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Ensure merchant finds </a:t>
              </a:r>
              <a:r>
                <a:rPr b="1" i="0" lang="en-MY" sz="1400" u="none" cap="none" strike="noStrike">
                  <a:solidFill>
                    <a:srgbClr val="00B050"/>
                  </a:solidFill>
                  <a:latin typeface="Roboto"/>
                  <a:ea typeface="Roboto"/>
                  <a:cs typeface="Roboto"/>
                  <a:sym typeface="Roboto"/>
                </a:rPr>
                <a:t>value</a:t>
              </a:r>
              <a:r>
                <a:rPr b="0" i="0" lang="en-MY" sz="1400" u="none" cap="none" strike="noStrike">
                  <a:solidFill>
                    <a:srgbClr val="000000"/>
                  </a:solidFill>
                  <a:latin typeface="Roboto"/>
                  <a:ea typeface="Roboto"/>
                  <a:cs typeface="Roboto"/>
                  <a:sym typeface="Roboto"/>
                </a:rPr>
                <a:t> in our pitch, and also relate that value to any pricing objections later on</a:t>
              </a:r>
              <a:endParaRPr b="1" i="0" sz="1400" u="none" cap="none" strike="noStrike">
                <a:solidFill>
                  <a:srgbClr val="902200"/>
                </a:solidFill>
                <a:latin typeface="Roboto"/>
                <a:ea typeface="Roboto"/>
                <a:cs typeface="Roboto"/>
                <a:sym typeface="Roboto"/>
              </a:endParaRPr>
            </a:p>
          </p:txBody>
        </p:sp>
      </p:grpSp>
      <p:pic>
        <p:nvPicPr>
          <p:cNvPr descr="Arrow: Rotate left with solid fill" id="552" name="Google Shape;552;p58"/>
          <p:cNvPicPr preferRelativeResize="0"/>
          <p:nvPr/>
        </p:nvPicPr>
        <p:blipFill rotWithShape="1">
          <a:blip r:embed="rId4">
            <a:alphaModFix/>
          </a:blip>
          <a:srcRect b="0" l="0" r="0" t="0"/>
          <a:stretch/>
        </p:blipFill>
        <p:spPr>
          <a:xfrm rot="-5400000">
            <a:off x="1040454" y="3336086"/>
            <a:ext cx="702756" cy="702756"/>
          </a:xfrm>
          <a:prstGeom prst="rect">
            <a:avLst/>
          </a:prstGeom>
          <a:noFill/>
          <a:ln>
            <a:noFill/>
          </a:ln>
        </p:spPr>
      </p:pic>
      <p:pic>
        <p:nvPicPr>
          <p:cNvPr descr="Arrow: Rotate left with solid fill" id="553" name="Google Shape;553;p58"/>
          <p:cNvPicPr preferRelativeResize="0"/>
          <p:nvPr/>
        </p:nvPicPr>
        <p:blipFill rotWithShape="1">
          <a:blip r:embed="rId4">
            <a:alphaModFix/>
          </a:blip>
          <a:srcRect b="0" l="0" r="0" t="0"/>
          <a:stretch/>
        </p:blipFill>
        <p:spPr>
          <a:xfrm rot="-5400000">
            <a:off x="2810627" y="4347143"/>
            <a:ext cx="702756" cy="702756"/>
          </a:xfrm>
          <a:prstGeom prst="rect">
            <a:avLst/>
          </a:prstGeom>
          <a:noFill/>
          <a:ln>
            <a:noFill/>
          </a:ln>
        </p:spPr>
      </p:pic>
      <p:pic>
        <p:nvPicPr>
          <p:cNvPr descr="Arrow: Rotate left with solid fill" id="554" name="Google Shape;554;p58"/>
          <p:cNvPicPr preferRelativeResize="0"/>
          <p:nvPr/>
        </p:nvPicPr>
        <p:blipFill rotWithShape="1">
          <a:blip r:embed="rId4">
            <a:alphaModFix/>
          </a:blip>
          <a:srcRect b="0" l="0" r="0" t="0"/>
          <a:stretch/>
        </p:blipFill>
        <p:spPr>
          <a:xfrm rot="-5400000">
            <a:off x="4892195" y="5336039"/>
            <a:ext cx="702756" cy="702756"/>
          </a:xfrm>
          <a:prstGeom prst="rect">
            <a:avLst/>
          </a:prstGeom>
          <a:noFill/>
          <a:ln>
            <a:noFill/>
          </a:ln>
        </p:spPr>
      </p:pic>
      <p:pic>
        <p:nvPicPr>
          <p:cNvPr id="555" name="Google Shape;555;p58"/>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556" name="Google Shape;556;p58"/>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9"/>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Proposal</a:t>
            </a:r>
            <a:endParaRPr b="1" i="0" sz="2667" u="none" cap="none" strike="noStrike">
              <a:solidFill>
                <a:srgbClr val="FF9419"/>
              </a:solidFill>
              <a:latin typeface="Signika"/>
              <a:ea typeface="Signika"/>
              <a:cs typeface="Signika"/>
              <a:sym typeface="Signika"/>
            </a:endParaRPr>
          </a:p>
        </p:txBody>
      </p:sp>
      <p:sp>
        <p:nvSpPr>
          <p:cNvPr id="562" name="Google Shape;562;p59"/>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563" name="Google Shape;563;p59"/>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564" name="Google Shape;564;p59"/>
          <p:cNvGrpSpPr/>
          <p:nvPr/>
        </p:nvGrpSpPr>
        <p:grpSpPr>
          <a:xfrm>
            <a:off x="1396986" y="1370129"/>
            <a:ext cx="9781678" cy="614100"/>
            <a:chOff x="4348314" y="5331438"/>
            <a:chExt cx="4465500" cy="614100"/>
          </a:xfrm>
        </p:grpSpPr>
        <p:sp>
          <p:nvSpPr>
            <p:cNvPr id="565" name="Google Shape;565;p59"/>
            <p:cNvSpPr/>
            <p:nvPr/>
          </p:nvSpPr>
          <p:spPr>
            <a:xfrm>
              <a:off x="4348314" y="5331438"/>
              <a:ext cx="4465500" cy="614100"/>
            </a:xfrm>
            <a:prstGeom prst="wedgeRoundRectCallout">
              <a:avLst>
                <a:gd fmla="val -52474" name="adj1"/>
                <a:gd fmla="val -24146" name="adj2"/>
                <a:gd fmla="val 16667" name="adj3"/>
              </a:avLst>
            </a:prstGeom>
            <a:solidFill>
              <a:srgbClr val="FFFF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59"/>
            <p:cNvSpPr/>
            <p:nvPr/>
          </p:nvSpPr>
          <p:spPr>
            <a:xfrm>
              <a:off x="4389547" y="5419741"/>
              <a:ext cx="4424100" cy="37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Ensure that merchant clearly understand that the pricing is split into the </a:t>
              </a:r>
              <a:r>
                <a:rPr b="1" i="0" lang="en-MY" sz="1400" u="none" cap="none" strike="noStrike">
                  <a:solidFill>
                    <a:srgbClr val="000000"/>
                  </a:solidFill>
                  <a:latin typeface="Roboto"/>
                  <a:ea typeface="Roboto"/>
                  <a:cs typeface="Roboto"/>
                  <a:sym typeface="Roboto"/>
                </a:rPr>
                <a:t>hardware</a:t>
              </a:r>
              <a:r>
                <a:rPr b="0" i="0" lang="en-MY" sz="1400" u="none" cap="none" strike="noStrike">
                  <a:solidFill>
                    <a:srgbClr val="000000"/>
                  </a:solidFill>
                  <a:latin typeface="Roboto"/>
                  <a:ea typeface="Roboto"/>
                  <a:cs typeface="Roboto"/>
                  <a:sym typeface="Roboto"/>
                </a:rPr>
                <a:t> &amp; </a:t>
              </a:r>
              <a:r>
                <a:rPr b="1" i="0" lang="en-MY" sz="1400" u="none" cap="none" strike="noStrike">
                  <a:solidFill>
                    <a:srgbClr val="000000"/>
                  </a:solidFill>
                  <a:latin typeface="Roboto"/>
                  <a:ea typeface="Roboto"/>
                  <a:cs typeface="Roboto"/>
                  <a:sym typeface="Roboto"/>
                </a:rPr>
                <a:t>software</a:t>
              </a:r>
              <a:r>
                <a:rPr b="0" i="0" lang="en-MY" sz="1400" u="none" cap="none" strike="noStrike">
                  <a:solidFill>
                    <a:srgbClr val="000000"/>
                  </a:solidFill>
                  <a:latin typeface="Roboto"/>
                  <a:ea typeface="Roboto"/>
                  <a:cs typeface="Roboto"/>
                  <a:sym typeface="Roboto"/>
                </a:rPr>
                <a:t> cost</a:t>
              </a:r>
              <a:endParaRPr/>
            </a:p>
          </p:txBody>
        </p:sp>
      </p:grpSp>
      <p:grpSp>
        <p:nvGrpSpPr>
          <p:cNvPr id="567" name="Google Shape;567;p59"/>
          <p:cNvGrpSpPr/>
          <p:nvPr/>
        </p:nvGrpSpPr>
        <p:grpSpPr>
          <a:xfrm>
            <a:off x="1317870" y="2598467"/>
            <a:ext cx="1689993" cy="487841"/>
            <a:chOff x="3018409" y="2072535"/>
            <a:chExt cx="6081300" cy="771900"/>
          </a:xfrm>
        </p:grpSpPr>
        <p:sp>
          <p:nvSpPr>
            <p:cNvPr id="568" name="Google Shape;568;p59"/>
            <p:cNvSpPr/>
            <p:nvPr/>
          </p:nvSpPr>
          <p:spPr>
            <a:xfrm>
              <a:off x="3018409" y="2072535"/>
              <a:ext cx="6081300" cy="771900"/>
            </a:xfrm>
            <a:prstGeom prst="hexagon">
              <a:avLst>
                <a:gd fmla="val 25000" name="adj"/>
                <a:gd fmla="val 115470" name="vf"/>
              </a:avLst>
            </a:prstGeom>
            <a:solidFill>
              <a:srgbClr val="FFC00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569" name="Google Shape;569;p59"/>
            <p:cNvSpPr/>
            <p:nvPr/>
          </p:nvSpPr>
          <p:spPr>
            <a:xfrm>
              <a:off x="3330325" y="2094668"/>
              <a:ext cx="5527800" cy="630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Hardware</a:t>
              </a:r>
              <a:endParaRPr b="1" i="0" sz="1600" u="none" cap="none" strike="noStrike">
                <a:solidFill>
                  <a:srgbClr val="902200"/>
                </a:solidFill>
                <a:latin typeface="Roboto"/>
                <a:ea typeface="Roboto"/>
                <a:cs typeface="Roboto"/>
                <a:sym typeface="Roboto"/>
              </a:endParaRPr>
            </a:p>
          </p:txBody>
        </p:sp>
      </p:grpSp>
      <p:grpSp>
        <p:nvGrpSpPr>
          <p:cNvPr id="570" name="Google Shape;570;p59"/>
          <p:cNvGrpSpPr/>
          <p:nvPr/>
        </p:nvGrpSpPr>
        <p:grpSpPr>
          <a:xfrm>
            <a:off x="5143969" y="2569705"/>
            <a:ext cx="1689993" cy="487841"/>
            <a:chOff x="3018409" y="2072535"/>
            <a:chExt cx="6081300" cy="771900"/>
          </a:xfrm>
        </p:grpSpPr>
        <p:sp>
          <p:nvSpPr>
            <p:cNvPr id="571" name="Google Shape;571;p59"/>
            <p:cNvSpPr/>
            <p:nvPr/>
          </p:nvSpPr>
          <p:spPr>
            <a:xfrm>
              <a:off x="3018409" y="2072535"/>
              <a:ext cx="6081300" cy="771900"/>
            </a:xfrm>
            <a:prstGeom prst="hexagon">
              <a:avLst>
                <a:gd fmla="val 25000" name="adj"/>
                <a:gd fmla="val 115470" name="vf"/>
              </a:avLst>
            </a:prstGeom>
            <a:solidFill>
              <a:srgbClr val="00B0F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572" name="Google Shape;572;p59"/>
            <p:cNvSpPr/>
            <p:nvPr/>
          </p:nvSpPr>
          <p:spPr>
            <a:xfrm>
              <a:off x="3330325" y="2094668"/>
              <a:ext cx="5527800" cy="665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Software</a:t>
              </a:r>
              <a:endParaRPr b="1" i="0" sz="1600" u="none" cap="none" strike="noStrike">
                <a:solidFill>
                  <a:srgbClr val="902200"/>
                </a:solidFill>
                <a:latin typeface="Roboto"/>
                <a:ea typeface="Roboto"/>
                <a:cs typeface="Roboto"/>
                <a:sym typeface="Roboto"/>
              </a:endParaRPr>
            </a:p>
          </p:txBody>
        </p:sp>
      </p:grpSp>
      <p:sp>
        <p:nvSpPr>
          <p:cNvPr id="573" name="Google Shape;573;p59"/>
          <p:cNvSpPr txBox="1"/>
          <p:nvPr/>
        </p:nvSpPr>
        <p:spPr>
          <a:xfrm>
            <a:off x="452614" y="3340471"/>
            <a:ext cx="3411900" cy="2795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5E5E5E"/>
              </a:buClr>
              <a:buSzPts val="1400"/>
              <a:buFont typeface="Montserrat"/>
              <a:buNone/>
            </a:pPr>
            <a:r>
              <a:rPr b="0" i="0" lang="en-MY" sz="1400" u="none" cap="none" strike="noStrike">
                <a:solidFill>
                  <a:srgbClr val="000000"/>
                </a:solidFill>
                <a:latin typeface="Roboto"/>
                <a:ea typeface="Roboto"/>
                <a:cs typeface="Roboto"/>
                <a:sym typeface="Roboto"/>
              </a:rPr>
              <a:t>Propose the </a:t>
            </a:r>
            <a:r>
              <a:rPr b="1" i="0" lang="en-MY" sz="1400" u="none" cap="none" strike="noStrike">
                <a:solidFill>
                  <a:srgbClr val="FF9418"/>
                </a:solidFill>
                <a:latin typeface="Roboto"/>
                <a:ea typeface="Roboto"/>
                <a:cs typeface="Roboto"/>
                <a:sym typeface="Roboto"/>
              </a:rPr>
              <a:t>best</a:t>
            </a:r>
            <a:r>
              <a:rPr b="0" i="0" lang="en-MY" sz="1400" u="none" cap="none" strike="noStrike">
                <a:solidFill>
                  <a:srgbClr val="000000"/>
                </a:solidFill>
                <a:latin typeface="Roboto"/>
                <a:ea typeface="Roboto"/>
                <a:cs typeface="Roboto"/>
                <a:sym typeface="Roboto"/>
              </a:rPr>
              <a:t> hardware package based on the merchant’s requirements</a:t>
            </a:r>
            <a:endParaRPr/>
          </a:p>
          <a:p>
            <a:pPr indent="0" lvl="0" marL="0" marR="0" rtl="0" algn="l">
              <a:lnSpc>
                <a:spcPct val="150000"/>
              </a:lnSpc>
              <a:spcBef>
                <a:spcPts val="0"/>
              </a:spcBef>
              <a:spcAft>
                <a:spcPts val="0"/>
              </a:spcAft>
              <a:buClr>
                <a:srgbClr val="5E5E5E"/>
              </a:buClr>
              <a:buSzPts val="1200"/>
              <a:buFont typeface="Montserrat"/>
              <a:buNone/>
            </a:pPr>
            <a:r>
              <a:t/>
            </a:r>
            <a:endParaRPr b="0" i="0" sz="12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5E5E5E"/>
              </a:buClr>
              <a:buSzPts val="1200"/>
              <a:buFont typeface="Montserrat"/>
              <a:buNone/>
            </a:pPr>
            <a:r>
              <a:rPr b="1" i="0" lang="en-MY" sz="1200" u="none" cap="none" strike="noStrike">
                <a:solidFill>
                  <a:srgbClr val="000000"/>
                </a:solidFill>
                <a:latin typeface="Roboto"/>
                <a:ea typeface="Roboto"/>
                <a:cs typeface="Roboto"/>
                <a:sym typeface="Roboto"/>
              </a:rPr>
              <a:t>Example:</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iMin D1 / D4</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Cash Drawer</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Kitchen / Docket Printers</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Wi-Fi Router</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Handheld Scanner</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Bixolon Printer</a:t>
            </a:r>
            <a:endParaRPr/>
          </a:p>
        </p:txBody>
      </p:sp>
      <p:sp>
        <p:nvSpPr>
          <p:cNvPr id="574" name="Google Shape;574;p59"/>
          <p:cNvSpPr txBox="1"/>
          <p:nvPr/>
        </p:nvSpPr>
        <p:spPr>
          <a:xfrm>
            <a:off x="4136063" y="3340471"/>
            <a:ext cx="3725400" cy="2795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5E5E5E"/>
              </a:buClr>
              <a:buSzPts val="1400"/>
              <a:buFont typeface="Montserrat"/>
              <a:buNone/>
            </a:pPr>
            <a:r>
              <a:rPr b="0" i="0" lang="en-MY" sz="1400" u="none" cap="none" strike="noStrike">
                <a:solidFill>
                  <a:srgbClr val="000000"/>
                </a:solidFill>
                <a:latin typeface="Roboto"/>
                <a:ea typeface="Roboto"/>
                <a:cs typeface="Roboto"/>
                <a:sym typeface="Roboto"/>
              </a:rPr>
              <a:t>Explain the </a:t>
            </a:r>
            <a:r>
              <a:rPr b="1" i="0" lang="en-MY" sz="1400" u="none" cap="none" strike="noStrike">
                <a:solidFill>
                  <a:srgbClr val="002060"/>
                </a:solidFill>
                <a:latin typeface="Roboto"/>
                <a:ea typeface="Roboto"/>
                <a:cs typeface="Roboto"/>
                <a:sym typeface="Roboto"/>
              </a:rPr>
              <a:t>differences</a:t>
            </a:r>
            <a:r>
              <a:rPr b="0" i="0" lang="en-MY" sz="1400" u="none" cap="none" strike="noStrike">
                <a:solidFill>
                  <a:srgbClr val="000000"/>
                </a:solidFill>
                <a:latin typeface="Roboto"/>
                <a:ea typeface="Roboto"/>
                <a:cs typeface="Roboto"/>
                <a:sym typeface="Roboto"/>
              </a:rPr>
              <a:t> between the 3 plans and recommend the most suitable plan</a:t>
            </a:r>
            <a:endParaRPr/>
          </a:p>
          <a:p>
            <a:pPr indent="0" lvl="0" marL="0" marR="0" rtl="0" algn="just">
              <a:lnSpc>
                <a:spcPct val="150000"/>
              </a:lnSpc>
              <a:spcBef>
                <a:spcPts val="0"/>
              </a:spcBef>
              <a:spcAft>
                <a:spcPts val="0"/>
              </a:spcAft>
              <a:buClr>
                <a:srgbClr val="5E5E5E"/>
              </a:buClr>
              <a:buSzPts val="1200"/>
              <a:buFont typeface="Montserrat"/>
              <a:buNone/>
            </a:pPr>
            <a:r>
              <a:t/>
            </a:r>
            <a:endParaRPr b="0" i="0" sz="12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5E5E5E"/>
              </a:buClr>
              <a:buSzPts val="1200"/>
              <a:buFont typeface="Montserrat"/>
              <a:buNone/>
            </a:pPr>
            <a:r>
              <a:rPr b="1" i="0" lang="en-MY" sz="1200" u="none" cap="none" strike="noStrike">
                <a:solidFill>
                  <a:srgbClr val="000000"/>
                </a:solidFill>
                <a:latin typeface="Roboto"/>
                <a:ea typeface="Roboto"/>
                <a:cs typeface="Roboto"/>
                <a:sym typeface="Roboto"/>
              </a:rPr>
              <a:t>Example:</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Starter</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Advance</a:t>
            </a:r>
            <a:endParaRPr/>
          </a:p>
          <a:p>
            <a:pPr indent="-171450" lvl="1" marL="628638" marR="0" rtl="0" algn="l">
              <a:lnSpc>
                <a:spcPct val="150000"/>
              </a:lnSpc>
              <a:spcBef>
                <a:spcPts val="0"/>
              </a:spcBef>
              <a:spcAft>
                <a:spcPts val="0"/>
              </a:spcAft>
              <a:buClr>
                <a:srgbClr val="5E5E5E"/>
              </a:buClr>
              <a:buSzPts val="1100"/>
              <a:buFont typeface="Montserrat"/>
              <a:buChar char="•"/>
            </a:pPr>
            <a:r>
              <a:rPr b="0" i="0" lang="en-MY" sz="1100" u="none" cap="none" strike="noStrike">
                <a:solidFill>
                  <a:srgbClr val="000000"/>
                </a:solidFill>
                <a:latin typeface="Roboto"/>
                <a:ea typeface="Roboto"/>
                <a:cs typeface="Roboto"/>
                <a:sym typeface="Roboto"/>
              </a:rPr>
              <a:t>Pro</a:t>
            </a:r>
            <a:endParaRPr/>
          </a:p>
        </p:txBody>
      </p:sp>
      <p:sp>
        <p:nvSpPr>
          <p:cNvPr id="575" name="Google Shape;575;p59"/>
          <p:cNvSpPr txBox="1"/>
          <p:nvPr/>
        </p:nvSpPr>
        <p:spPr>
          <a:xfrm>
            <a:off x="8237445" y="3354462"/>
            <a:ext cx="3621300" cy="2795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5E5E5E"/>
              </a:buClr>
              <a:buSzPts val="1400"/>
              <a:buFont typeface="Montserrat"/>
              <a:buNone/>
            </a:pPr>
            <a:r>
              <a:rPr b="0" i="0" lang="en-MY" sz="1400" u="none" cap="none" strike="noStrike">
                <a:solidFill>
                  <a:srgbClr val="000000"/>
                </a:solidFill>
                <a:latin typeface="Roboto"/>
                <a:ea typeface="Roboto"/>
                <a:cs typeface="Roboto"/>
                <a:sym typeface="Roboto"/>
              </a:rPr>
              <a:t>It is a </a:t>
            </a:r>
            <a:r>
              <a:rPr b="1" i="0" lang="en-MY" sz="1400" u="none" cap="none" strike="noStrike">
                <a:solidFill>
                  <a:srgbClr val="FF0000"/>
                </a:solidFill>
                <a:latin typeface="Roboto"/>
                <a:ea typeface="Roboto"/>
                <a:cs typeface="Roboto"/>
                <a:sym typeface="Roboto"/>
              </a:rPr>
              <a:t>must</a:t>
            </a:r>
            <a:r>
              <a:rPr b="0" i="0" lang="en-MY" sz="1400" u="none" cap="none" strike="noStrike">
                <a:solidFill>
                  <a:srgbClr val="000000"/>
                </a:solidFill>
                <a:latin typeface="Roboto"/>
                <a:ea typeface="Roboto"/>
                <a:cs typeface="Roboto"/>
                <a:sym typeface="Roboto"/>
              </a:rPr>
              <a:t> to inform merchant that the software cost consists of Cloud server maintenance cost, website maintenance cost, hardware support (1-to-1 exchange for replacement unit), software support (Monday - Sunday | 9am - 9pm), all future upgrades free and assure merchant that there is no hidden cost for the system</a:t>
            </a:r>
            <a:endParaRPr b="0" i="0" sz="1100" u="none" cap="none" strike="noStrike">
              <a:solidFill>
                <a:srgbClr val="000000"/>
              </a:solidFill>
              <a:latin typeface="Roboto"/>
              <a:ea typeface="Roboto"/>
              <a:cs typeface="Roboto"/>
              <a:sym typeface="Roboto"/>
            </a:endParaRPr>
          </a:p>
        </p:txBody>
      </p:sp>
      <p:grpSp>
        <p:nvGrpSpPr>
          <p:cNvPr id="576" name="Google Shape;576;p59"/>
          <p:cNvGrpSpPr/>
          <p:nvPr/>
        </p:nvGrpSpPr>
        <p:grpSpPr>
          <a:xfrm>
            <a:off x="9193188" y="2612456"/>
            <a:ext cx="1689993" cy="487841"/>
            <a:chOff x="3018409" y="2072535"/>
            <a:chExt cx="6081300" cy="771900"/>
          </a:xfrm>
        </p:grpSpPr>
        <p:sp>
          <p:nvSpPr>
            <p:cNvPr id="577" name="Google Shape;577;p59"/>
            <p:cNvSpPr/>
            <p:nvPr/>
          </p:nvSpPr>
          <p:spPr>
            <a:xfrm>
              <a:off x="3018409" y="2072535"/>
              <a:ext cx="6081300" cy="771900"/>
            </a:xfrm>
            <a:prstGeom prst="hexagon">
              <a:avLst>
                <a:gd fmla="val 25000" name="adj"/>
                <a:gd fmla="val 115470" name="vf"/>
              </a:avLst>
            </a:prstGeom>
            <a:solidFill>
              <a:srgbClr val="FFFF00"/>
            </a:solidFill>
            <a:ln cap="flat" cmpd="sng" w="381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578" name="Google Shape;578;p59"/>
            <p:cNvSpPr/>
            <p:nvPr/>
          </p:nvSpPr>
          <p:spPr>
            <a:xfrm>
              <a:off x="3330325" y="2094668"/>
              <a:ext cx="5527800" cy="665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Other</a:t>
              </a:r>
              <a:endParaRPr b="1" i="0" sz="1600" u="none" cap="none" strike="noStrike">
                <a:solidFill>
                  <a:srgbClr val="902200"/>
                </a:solidFill>
                <a:latin typeface="Roboto"/>
                <a:ea typeface="Roboto"/>
                <a:cs typeface="Roboto"/>
                <a:sym typeface="Roboto"/>
              </a:endParaRPr>
            </a:p>
          </p:txBody>
        </p:sp>
      </p:grpSp>
      <p:cxnSp>
        <p:nvCxnSpPr>
          <p:cNvPr id="579" name="Google Shape;579;p59"/>
          <p:cNvCxnSpPr/>
          <p:nvPr/>
        </p:nvCxnSpPr>
        <p:spPr>
          <a:xfrm>
            <a:off x="3999498" y="2598567"/>
            <a:ext cx="0" cy="375180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50"/>
              </a:srgbClr>
            </a:outerShdw>
          </a:effectLst>
        </p:spPr>
      </p:cxnSp>
      <p:cxnSp>
        <p:nvCxnSpPr>
          <p:cNvPr id="580" name="Google Shape;580;p59"/>
          <p:cNvCxnSpPr/>
          <p:nvPr/>
        </p:nvCxnSpPr>
        <p:spPr>
          <a:xfrm>
            <a:off x="7996555" y="2569806"/>
            <a:ext cx="0" cy="375180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50"/>
              </a:srgbClr>
            </a:outerShdw>
          </a:effectLst>
        </p:spPr>
      </p:cxnSp>
      <p:pic>
        <p:nvPicPr>
          <p:cNvPr id="581" name="Google Shape;581;p59"/>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582" name="Google Shape;582;p59"/>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0"/>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Negotiation</a:t>
            </a:r>
            <a:endParaRPr b="1" i="0" sz="2667" u="none" cap="none" strike="noStrike">
              <a:solidFill>
                <a:srgbClr val="FF9419"/>
              </a:solidFill>
              <a:latin typeface="Signika"/>
              <a:ea typeface="Signika"/>
              <a:cs typeface="Signika"/>
              <a:sym typeface="Signika"/>
            </a:endParaRPr>
          </a:p>
        </p:txBody>
      </p:sp>
      <p:sp>
        <p:nvSpPr>
          <p:cNvPr id="588" name="Google Shape;588;p60"/>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589" name="Google Shape;589;p60"/>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590" name="Google Shape;590;p60"/>
          <p:cNvGrpSpPr/>
          <p:nvPr/>
        </p:nvGrpSpPr>
        <p:grpSpPr>
          <a:xfrm>
            <a:off x="1397145" y="1370129"/>
            <a:ext cx="6478101" cy="614100"/>
            <a:chOff x="4348314" y="5331438"/>
            <a:chExt cx="4465500" cy="614100"/>
          </a:xfrm>
        </p:grpSpPr>
        <p:sp>
          <p:nvSpPr>
            <p:cNvPr id="591" name="Google Shape;591;p60"/>
            <p:cNvSpPr/>
            <p:nvPr/>
          </p:nvSpPr>
          <p:spPr>
            <a:xfrm>
              <a:off x="4348314" y="5331438"/>
              <a:ext cx="4465500" cy="614100"/>
            </a:xfrm>
            <a:prstGeom prst="wedgeRoundRectCallout">
              <a:avLst>
                <a:gd fmla="val -52474" name="adj1"/>
                <a:gd fmla="val -24146" name="adj2"/>
                <a:gd fmla="val 16667" name="adj3"/>
              </a:avLst>
            </a:prstGeom>
            <a:solidFill>
              <a:srgbClr val="FFFF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60"/>
            <p:cNvSpPr/>
            <p:nvPr/>
          </p:nvSpPr>
          <p:spPr>
            <a:xfrm>
              <a:off x="4389547" y="5419741"/>
              <a:ext cx="4424100" cy="37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A negotiation between a buyer and a seller to close a sale</a:t>
              </a:r>
              <a:endParaRPr/>
            </a:p>
          </p:txBody>
        </p:sp>
      </p:grpSp>
      <p:grpSp>
        <p:nvGrpSpPr>
          <p:cNvPr id="593" name="Google Shape;593;p60"/>
          <p:cNvGrpSpPr/>
          <p:nvPr/>
        </p:nvGrpSpPr>
        <p:grpSpPr>
          <a:xfrm>
            <a:off x="1088089" y="2844631"/>
            <a:ext cx="6081300" cy="771900"/>
            <a:chOff x="3018409" y="2072535"/>
            <a:chExt cx="6081300" cy="771900"/>
          </a:xfrm>
        </p:grpSpPr>
        <p:sp>
          <p:nvSpPr>
            <p:cNvPr id="594" name="Google Shape;594;p60"/>
            <p:cNvSpPr/>
            <p:nvPr/>
          </p:nvSpPr>
          <p:spPr>
            <a:xfrm>
              <a:off x="3018409" y="2072535"/>
              <a:ext cx="6081300" cy="771900"/>
            </a:xfrm>
            <a:prstGeom prst="hexagon">
              <a:avLst>
                <a:gd fmla="val 25000" name="adj"/>
                <a:gd fmla="val 115470" name="vf"/>
              </a:avLst>
            </a:prstGeom>
            <a:solidFill>
              <a:srgbClr val="FFFFFF"/>
            </a:solidFill>
            <a:ln cap="flat" cmpd="sng" w="38100">
              <a:solidFill>
                <a:srgbClr val="92D05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60"/>
            <p:cNvSpPr/>
            <p:nvPr/>
          </p:nvSpPr>
          <p:spPr>
            <a:xfrm>
              <a:off x="3208727" y="2234102"/>
              <a:ext cx="5767500" cy="37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Create the </a:t>
              </a:r>
              <a:r>
                <a:rPr b="1" i="0" lang="en-MY" sz="1400" u="none" cap="none" strike="noStrike">
                  <a:solidFill>
                    <a:srgbClr val="FF0000"/>
                  </a:solidFill>
                  <a:latin typeface="Roboto"/>
                  <a:ea typeface="Roboto"/>
                  <a:cs typeface="Roboto"/>
                  <a:sym typeface="Roboto"/>
                </a:rPr>
                <a:t>urgency</a:t>
              </a:r>
              <a:r>
                <a:rPr b="0" i="0" lang="en-MY" sz="1400" u="none" cap="none" strike="noStrike">
                  <a:solidFill>
                    <a:srgbClr val="000000"/>
                  </a:solidFill>
                  <a:latin typeface="Roboto"/>
                  <a:ea typeface="Roboto"/>
                  <a:cs typeface="Roboto"/>
                  <a:sym typeface="Roboto"/>
                </a:rPr>
                <a:t> and get the merchant to </a:t>
              </a:r>
              <a:r>
                <a:rPr b="1" i="0" lang="en-MY" sz="1400" u="none" cap="none" strike="noStrike">
                  <a:solidFill>
                    <a:srgbClr val="00B050"/>
                  </a:solidFill>
                  <a:latin typeface="Roboto"/>
                  <a:ea typeface="Roboto"/>
                  <a:cs typeface="Roboto"/>
                  <a:sym typeface="Roboto"/>
                </a:rPr>
                <a:t>close on the spot (COTS)</a:t>
              </a:r>
              <a:endParaRPr b="1" i="0" sz="1400" u="none" cap="none" strike="noStrike">
                <a:solidFill>
                  <a:srgbClr val="00B050"/>
                </a:solidFill>
                <a:latin typeface="Roboto"/>
                <a:ea typeface="Roboto"/>
                <a:cs typeface="Roboto"/>
                <a:sym typeface="Roboto"/>
              </a:endParaRPr>
            </a:p>
          </p:txBody>
        </p:sp>
      </p:grpSp>
      <p:grpSp>
        <p:nvGrpSpPr>
          <p:cNvPr id="596" name="Google Shape;596;p60"/>
          <p:cNvGrpSpPr/>
          <p:nvPr/>
        </p:nvGrpSpPr>
        <p:grpSpPr>
          <a:xfrm>
            <a:off x="2648945" y="4031475"/>
            <a:ext cx="6081300" cy="779100"/>
            <a:chOff x="3018409" y="3241600"/>
            <a:chExt cx="6081300" cy="779100"/>
          </a:xfrm>
        </p:grpSpPr>
        <p:sp>
          <p:nvSpPr>
            <p:cNvPr id="597" name="Google Shape;597;p60"/>
            <p:cNvSpPr/>
            <p:nvPr/>
          </p:nvSpPr>
          <p:spPr>
            <a:xfrm>
              <a:off x="3018409" y="3241600"/>
              <a:ext cx="6081300" cy="771900"/>
            </a:xfrm>
            <a:prstGeom prst="hexagon">
              <a:avLst>
                <a:gd fmla="val 25000" name="adj"/>
                <a:gd fmla="val 115470" name="vf"/>
              </a:avLst>
            </a:prstGeom>
            <a:solidFill>
              <a:srgbClr val="FFFFFF"/>
            </a:solidFill>
            <a:ln cap="flat" cmpd="sng" w="38100">
              <a:solidFill>
                <a:srgbClr val="00206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60"/>
            <p:cNvSpPr/>
            <p:nvPr/>
          </p:nvSpPr>
          <p:spPr>
            <a:xfrm>
              <a:off x="4008866" y="3317800"/>
              <a:ext cx="41004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Offering discounts</a:t>
              </a:r>
              <a:r>
                <a:rPr b="0" i="0" lang="en-MY" sz="1400" u="none" cap="none" strike="noStrike">
                  <a:solidFill>
                    <a:srgbClr val="002060"/>
                  </a:solidFill>
                  <a:latin typeface="Roboto"/>
                  <a:ea typeface="Roboto"/>
                  <a:cs typeface="Roboto"/>
                  <a:sym typeface="Roboto"/>
                </a:rPr>
                <a:t> </a:t>
              </a:r>
              <a:r>
                <a:rPr b="0" i="0" lang="en-MY" sz="1400" u="none" cap="none" strike="noStrike">
                  <a:solidFill>
                    <a:srgbClr val="000000"/>
                  </a:solidFill>
                  <a:latin typeface="Roboto"/>
                  <a:ea typeface="Roboto"/>
                  <a:cs typeface="Roboto"/>
                  <a:sym typeface="Roboto"/>
                </a:rPr>
                <a:t>depending on what merchant requires and get them to pay on the spot</a:t>
              </a:r>
              <a:endParaRPr b="0" i="0" sz="1400" u="none" cap="none" strike="noStrike">
                <a:solidFill>
                  <a:srgbClr val="902200"/>
                </a:solidFill>
                <a:latin typeface="Roboto"/>
                <a:ea typeface="Roboto"/>
                <a:cs typeface="Roboto"/>
                <a:sym typeface="Roboto"/>
              </a:endParaRPr>
            </a:p>
          </p:txBody>
        </p:sp>
      </p:grpSp>
      <p:grpSp>
        <p:nvGrpSpPr>
          <p:cNvPr id="599" name="Google Shape;599;p60"/>
          <p:cNvGrpSpPr/>
          <p:nvPr/>
        </p:nvGrpSpPr>
        <p:grpSpPr>
          <a:xfrm>
            <a:off x="5534048" y="5218320"/>
            <a:ext cx="6081300" cy="771900"/>
            <a:chOff x="3018409" y="3241600"/>
            <a:chExt cx="6081300" cy="771900"/>
          </a:xfrm>
        </p:grpSpPr>
        <p:sp>
          <p:nvSpPr>
            <p:cNvPr id="600" name="Google Shape;600;p60"/>
            <p:cNvSpPr/>
            <p:nvPr/>
          </p:nvSpPr>
          <p:spPr>
            <a:xfrm>
              <a:off x="3018409" y="3241600"/>
              <a:ext cx="6081300" cy="771900"/>
            </a:xfrm>
            <a:prstGeom prst="hexagon">
              <a:avLst>
                <a:gd fmla="val 25000" name="adj"/>
                <a:gd fmla="val 115470" name="vf"/>
              </a:avLst>
            </a:prstGeom>
            <a:solidFill>
              <a:srgbClr val="FFFFFF"/>
            </a:solidFill>
            <a:ln cap="flat" cmpd="sng" w="38100">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60"/>
            <p:cNvSpPr/>
            <p:nvPr/>
          </p:nvSpPr>
          <p:spPr>
            <a:xfrm>
              <a:off x="3876565" y="3276188"/>
              <a:ext cx="46947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If they need to discuss with another discussion maker, ask them if it is possible to </a:t>
              </a:r>
              <a:r>
                <a:rPr b="1" i="0" lang="en-MY" sz="1400" u="none" cap="none" strike="noStrike">
                  <a:solidFill>
                    <a:srgbClr val="D83300"/>
                  </a:solidFill>
                  <a:latin typeface="Roboto"/>
                  <a:ea typeface="Roboto"/>
                  <a:cs typeface="Roboto"/>
                  <a:sym typeface="Roboto"/>
                </a:rPr>
                <a:t>contact the partner now</a:t>
              </a:r>
              <a:endParaRPr b="1" i="0" sz="1400" u="none" cap="none" strike="noStrike">
                <a:solidFill>
                  <a:srgbClr val="D83300"/>
                </a:solidFill>
                <a:latin typeface="Roboto"/>
                <a:ea typeface="Roboto"/>
                <a:cs typeface="Roboto"/>
                <a:sym typeface="Roboto"/>
              </a:endParaRPr>
            </a:p>
          </p:txBody>
        </p:sp>
      </p:grpSp>
      <p:pic>
        <p:nvPicPr>
          <p:cNvPr descr="Arrow: Rotate left with solid fill" id="602" name="Google Shape;602;p60"/>
          <p:cNvPicPr preferRelativeResize="0"/>
          <p:nvPr/>
        </p:nvPicPr>
        <p:blipFill rotWithShape="1">
          <a:blip r:embed="rId4">
            <a:alphaModFix/>
          </a:blip>
          <a:srcRect b="0" l="0" r="0" t="0"/>
          <a:stretch/>
        </p:blipFill>
        <p:spPr>
          <a:xfrm rot="-5400000">
            <a:off x="1490830" y="3778341"/>
            <a:ext cx="702756" cy="702756"/>
          </a:xfrm>
          <a:prstGeom prst="rect">
            <a:avLst/>
          </a:prstGeom>
          <a:noFill/>
          <a:ln>
            <a:noFill/>
          </a:ln>
        </p:spPr>
      </p:pic>
      <p:pic>
        <p:nvPicPr>
          <p:cNvPr descr="Arrow: Rotate left with solid fill" id="603" name="Google Shape;603;p60"/>
          <p:cNvPicPr preferRelativeResize="0"/>
          <p:nvPr/>
        </p:nvPicPr>
        <p:blipFill rotWithShape="1">
          <a:blip r:embed="rId4">
            <a:alphaModFix/>
          </a:blip>
          <a:srcRect b="0" l="0" r="0" t="0"/>
          <a:stretch/>
        </p:blipFill>
        <p:spPr>
          <a:xfrm rot="-5400000">
            <a:off x="4753592" y="5107710"/>
            <a:ext cx="702756" cy="702756"/>
          </a:xfrm>
          <a:prstGeom prst="rect">
            <a:avLst/>
          </a:prstGeom>
          <a:noFill/>
          <a:ln>
            <a:noFill/>
          </a:ln>
        </p:spPr>
      </p:pic>
      <p:pic>
        <p:nvPicPr>
          <p:cNvPr id="604" name="Google Shape;604;p60"/>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605" name="Google Shape;605;p60"/>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61"/>
          <p:cNvGrpSpPr/>
          <p:nvPr/>
        </p:nvGrpSpPr>
        <p:grpSpPr>
          <a:xfrm>
            <a:off x="2162886" y="1891504"/>
            <a:ext cx="8255394" cy="3218320"/>
            <a:chOff x="1622205" y="1418663"/>
            <a:chExt cx="6191700" cy="2413800"/>
          </a:xfrm>
        </p:grpSpPr>
        <p:sp>
          <p:nvSpPr>
            <p:cNvPr id="611" name="Google Shape;611;p61"/>
            <p:cNvSpPr/>
            <p:nvPr/>
          </p:nvSpPr>
          <p:spPr>
            <a:xfrm>
              <a:off x="1622205" y="1418663"/>
              <a:ext cx="6191700" cy="2413800"/>
            </a:xfrm>
            <a:prstGeom prst="rect">
              <a:avLst/>
            </a:prstGeom>
            <a:solidFill>
              <a:srgbClr val="FFFFFF"/>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2" name="Google Shape;612;p61"/>
            <p:cNvSpPr txBox="1"/>
            <p:nvPr/>
          </p:nvSpPr>
          <p:spPr>
            <a:xfrm>
              <a:off x="1718169" y="1746902"/>
              <a:ext cx="5893500" cy="1831800"/>
            </a:xfrm>
            <a:prstGeom prst="rect">
              <a:avLst/>
            </a:prstGeom>
            <a:noFill/>
            <a:ln>
              <a:noFill/>
            </a:ln>
          </p:spPr>
          <p:txBody>
            <a:bodyPr anchorCtr="0" anchor="t" bIns="45700" lIns="91425" spcFirstLastPara="1" rIns="91425" wrap="square" tIns="45700">
              <a:spAutoFit/>
            </a:bodyPr>
            <a:lstStyle/>
            <a:p>
              <a:pPr indent="-228593" lvl="0" marL="270926" marR="0" rtl="0" algn="l">
                <a:lnSpc>
                  <a:spcPct val="150000"/>
                </a:lnSpc>
                <a:spcBef>
                  <a:spcPts val="0"/>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An objection presents you with an opportunity to </a:t>
              </a:r>
              <a:r>
                <a:rPr b="1" i="0" lang="en-MY" sz="1600" u="none" cap="none" strike="noStrike">
                  <a:solidFill>
                    <a:srgbClr val="00B050"/>
                  </a:solidFill>
                  <a:latin typeface="Roboto"/>
                  <a:ea typeface="Roboto"/>
                  <a:cs typeface="Roboto"/>
                  <a:sym typeface="Roboto"/>
                </a:rPr>
                <a:t>learn more about merchant</a:t>
              </a:r>
              <a:endParaRPr b="0" i="0" sz="1600" u="none" cap="none" strike="noStrike">
                <a:solidFill>
                  <a:srgbClr val="00B050"/>
                </a:solidFill>
                <a:latin typeface="Roboto"/>
                <a:ea typeface="Roboto"/>
                <a:cs typeface="Roboto"/>
                <a:sym typeface="Roboto"/>
              </a:endParaRPr>
            </a:p>
            <a:p>
              <a:pPr indent="-228593" lvl="0" marL="270926" marR="0" rtl="0" algn="l">
                <a:lnSpc>
                  <a:spcPct val="150000"/>
                </a:lnSpc>
                <a:spcBef>
                  <a:spcPts val="0"/>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It enables you to ascertain their ACTUAL </a:t>
              </a:r>
              <a:r>
                <a:rPr b="1" i="0" lang="en-MY" sz="1600" u="none" cap="none" strike="noStrike">
                  <a:solidFill>
                    <a:srgbClr val="7030A0"/>
                  </a:solidFill>
                  <a:latin typeface="Roboto"/>
                  <a:ea typeface="Roboto"/>
                  <a:cs typeface="Roboto"/>
                  <a:sym typeface="Roboto"/>
                </a:rPr>
                <a:t>needs</a:t>
              </a:r>
              <a:r>
                <a:rPr b="0" i="0" lang="en-MY" sz="1600" u="none" cap="none" strike="noStrike">
                  <a:solidFill>
                    <a:srgbClr val="2E2E2E"/>
                  </a:solidFill>
                  <a:latin typeface="Roboto"/>
                  <a:ea typeface="Roboto"/>
                  <a:cs typeface="Roboto"/>
                  <a:sym typeface="Roboto"/>
                </a:rPr>
                <a:t>, </a:t>
              </a:r>
              <a:r>
                <a:rPr b="1" i="0" lang="en-MY" sz="1600" u="none" cap="none" strike="noStrike">
                  <a:solidFill>
                    <a:srgbClr val="0070C0"/>
                  </a:solidFill>
                  <a:latin typeface="Roboto"/>
                  <a:ea typeface="Roboto"/>
                  <a:cs typeface="Roboto"/>
                  <a:sym typeface="Roboto"/>
                </a:rPr>
                <a:t>desires</a:t>
              </a:r>
              <a:r>
                <a:rPr b="0" i="0" lang="en-MY" sz="1600" u="none" cap="none" strike="noStrike">
                  <a:solidFill>
                    <a:srgbClr val="2E2E2E"/>
                  </a:solidFill>
                  <a:latin typeface="Roboto"/>
                  <a:ea typeface="Roboto"/>
                  <a:cs typeface="Roboto"/>
                  <a:sym typeface="Roboto"/>
                </a:rPr>
                <a:t>, and </a:t>
              </a:r>
              <a:r>
                <a:rPr b="1" i="0" lang="en-MY" sz="1600" u="none" cap="none" strike="noStrike">
                  <a:solidFill>
                    <a:srgbClr val="FB9419"/>
                  </a:solidFill>
                  <a:latin typeface="Roboto"/>
                  <a:ea typeface="Roboto"/>
                  <a:cs typeface="Roboto"/>
                  <a:sym typeface="Roboto"/>
                </a:rPr>
                <a:t>concerns</a:t>
              </a:r>
              <a:r>
                <a:rPr b="0" i="0" lang="en-MY" sz="1600" u="none" cap="none" strike="noStrike">
                  <a:solidFill>
                    <a:srgbClr val="2E2E2E"/>
                  </a:solidFill>
                  <a:latin typeface="Roboto"/>
                  <a:ea typeface="Roboto"/>
                  <a:cs typeface="Roboto"/>
                  <a:sym typeface="Roboto"/>
                </a:rPr>
                <a:t> (</a:t>
              </a:r>
              <a:r>
                <a:rPr b="0" i="0" lang="en-MY" sz="1600" u="none" cap="none" strike="noStrike">
                  <a:solidFill>
                    <a:srgbClr val="7030A0"/>
                  </a:solidFill>
                  <a:latin typeface="Roboto"/>
                  <a:ea typeface="Roboto"/>
                  <a:cs typeface="Roboto"/>
                  <a:sym typeface="Roboto"/>
                </a:rPr>
                <a:t>N</a:t>
              </a:r>
              <a:r>
                <a:rPr b="0" i="0" lang="en-MY" sz="1600" u="none" cap="none" strike="noStrike">
                  <a:solidFill>
                    <a:srgbClr val="0070C0"/>
                  </a:solidFill>
                  <a:latin typeface="Roboto"/>
                  <a:ea typeface="Roboto"/>
                  <a:cs typeface="Roboto"/>
                  <a:sym typeface="Roboto"/>
                </a:rPr>
                <a:t>W</a:t>
              </a:r>
              <a:r>
                <a:rPr b="0" i="0" lang="en-MY" sz="1600" u="none" cap="none" strike="noStrike">
                  <a:solidFill>
                    <a:srgbClr val="FB9419"/>
                  </a:solidFill>
                  <a:latin typeface="Roboto"/>
                  <a:ea typeface="Roboto"/>
                  <a:cs typeface="Roboto"/>
                  <a:sym typeface="Roboto"/>
                </a:rPr>
                <a:t>C</a:t>
              </a:r>
              <a:r>
                <a:rPr b="0" i="0" lang="en-MY" sz="1600" u="none" cap="none" strike="noStrike">
                  <a:solidFill>
                    <a:srgbClr val="2E2E2E"/>
                  </a:solidFill>
                  <a:latin typeface="Roboto"/>
                  <a:ea typeface="Roboto"/>
                  <a:cs typeface="Roboto"/>
                  <a:sym typeface="Roboto"/>
                </a:rPr>
                <a:t>)</a:t>
              </a:r>
              <a:endParaRPr/>
            </a:p>
            <a:p>
              <a:pPr indent="-228593" lvl="0" marL="270926" marR="0" rtl="0" algn="l">
                <a:lnSpc>
                  <a:spcPct val="150000"/>
                </a:lnSpc>
                <a:spcBef>
                  <a:spcPts val="0"/>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It demonstrates credibility:</a:t>
              </a:r>
              <a:endParaRPr/>
            </a:p>
            <a:p>
              <a:pPr indent="-228593" lvl="4" marL="728115" marR="0" rtl="0" algn="l">
                <a:lnSpc>
                  <a:spcPct val="150000"/>
                </a:lnSpc>
                <a:spcBef>
                  <a:spcPts val="667"/>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Merchant want to make sure you </a:t>
              </a:r>
              <a:r>
                <a:rPr b="1" i="0" lang="en-MY" sz="1600" u="none" cap="none" strike="noStrike">
                  <a:solidFill>
                    <a:srgbClr val="D83300"/>
                  </a:solidFill>
                  <a:latin typeface="Roboto"/>
                  <a:ea typeface="Roboto"/>
                  <a:cs typeface="Roboto"/>
                  <a:sym typeface="Roboto"/>
                </a:rPr>
                <a:t>know the Product</a:t>
              </a:r>
              <a:endParaRPr b="0" i="0" sz="1600" u="none" cap="none" strike="noStrike">
                <a:solidFill>
                  <a:srgbClr val="D83300"/>
                </a:solidFill>
                <a:latin typeface="Roboto"/>
                <a:ea typeface="Roboto"/>
                <a:cs typeface="Roboto"/>
                <a:sym typeface="Roboto"/>
              </a:endParaRPr>
            </a:p>
            <a:p>
              <a:pPr indent="-228593" lvl="4" marL="728115" marR="0" rtl="0" algn="l">
                <a:lnSpc>
                  <a:spcPct val="150000"/>
                </a:lnSpc>
                <a:spcBef>
                  <a:spcPts val="667"/>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They need to see if they can </a:t>
              </a:r>
              <a:r>
                <a:rPr b="1" i="0" lang="en-MY" sz="1600" u="none" cap="none" strike="noStrike">
                  <a:solidFill>
                    <a:srgbClr val="9C0F71"/>
                  </a:solidFill>
                  <a:latin typeface="Roboto"/>
                  <a:ea typeface="Roboto"/>
                  <a:cs typeface="Roboto"/>
                  <a:sym typeface="Roboto"/>
                </a:rPr>
                <a:t>put their trust in you</a:t>
              </a:r>
              <a:endParaRPr b="0" i="0" sz="1600" u="none" cap="none" strike="noStrike">
                <a:solidFill>
                  <a:srgbClr val="9C0F71"/>
                </a:solidFill>
                <a:latin typeface="Roboto"/>
                <a:ea typeface="Roboto"/>
                <a:cs typeface="Roboto"/>
                <a:sym typeface="Roboto"/>
              </a:endParaRPr>
            </a:p>
            <a:p>
              <a:pPr indent="-228593" lvl="0" marL="270926" marR="0" rtl="0" algn="l">
                <a:lnSpc>
                  <a:spcPct val="150000"/>
                </a:lnSpc>
                <a:spcBef>
                  <a:spcPts val="667"/>
                </a:spcBef>
                <a:spcAft>
                  <a:spcPts val="0"/>
                </a:spcAft>
                <a:buClr>
                  <a:srgbClr val="2E2E2E"/>
                </a:buClr>
                <a:buSzPts val="1300"/>
                <a:buFont typeface="Noto Sans Symbols"/>
                <a:buChar char="⮚"/>
              </a:pPr>
              <a:r>
                <a:rPr b="0" i="0" lang="en-MY" sz="1600" u="none" cap="none" strike="noStrike">
                  <a:solidFill>
                    <a:srgbClr val="2E2E2E"/>
                  </a:solidFill>
                  <a:latin typeface="Roboto"/>
                  <a:ea typeface="Roboto"/>
                  <a:cs typeface="Roboto"/>
                  <a:sym typeface="Roboto"/>
                </a:rPr>
                <a:t>Unless you overcome the objection, they will never feel secure enough to proceed</a:t>
              </a:r>
              <a:endParaRPr/>
            </a:p>
          </p:txBody>
        </p:sp>
      </p:grpSp>
      <p:sp>
        <p:nvSpPr>
          <p:cNvPr id="613" name="Google Shape;613;p61"/>
          <p:cNvSpPr/>
          <p:nvPr/>
        </p:nvSpPr>
        <p:spPr>
          <a:xfrm>
            <a:off x="2162940" y="1801289"/>
            <a:ext cx="8255700" cy="439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1" i="0" lang="en-MY" sz="1867" u="none" cap="none" strike="noStrike">
                <a:solidFill>
                  <a:srgbClr val="FFFFFF"/>
                </a:solidFill>
                <a:latin typeface="Roboto"/>
                <a:ea typeface="Roboto"/>
                <a:cs typeface="Roboto"/>
                <a:sym typeface="Roboto"/>
              </a:rPr>
              <a:t>Why is Objection Handling is important?</a:t>
            </a:r>
            <a:endParaRPr/>
          </a:p>
        </p:txBody>
      </p:sp>
      <p:pic>
        <p:nvPicPr>
          <p:cNvPr id="614" name="Google Shape;614;p61"/>
          <p:cNvPicPr preferRelativeResize="0"/>
          <p:nvPr/>
        </p:nvPicPr>
        <p:blipFill rotWithShape="1">
          <a:blip r:embed="rId3">
            <a:alphaModFix/>
          </a:blip>
          <a:srcRect b="0" l="0" r="0" t="0"/>
          <a:stretch/>
        </p:blipFill>
        <p:spPr>
          <a:xfrm>
            <a:off x="9824673" y="1382825"/>
            <a:ext cx="1187824" cy="1187824"/>
          </a:xfrm>
          <a:prstGeom prst="rect">
            <a:avLst/>
          </a:prstGeom>
          <a:noFill/>
          <a:ln>
            <a:noFill/>
          </a:ln>
        </p:spPr>
      </p:pic>
      <p:sp>
        <p:nvSpPr>
          <p:cNvPr id="615" name="Google Shape;615;p61"/>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Objection Handling - Introduction</a:t>
            </a:r>
            <a:endParaRPr b="1" i="0" sz="2667" u="none" cap="none" strike="noStrike">
              <a:solidFill>
                <a:srgbClr val="FF9419"/>
              </a:solidFill>
              <a:latin typeface="Signika"/>
              <a:ea typeface="Signika"/>
              <a:cs typeface="Signika"/>
              <a:sym typeface="Signika"/>
            </a:endParaRPr>
          </a:p>
        </p:txBody>
      </p:sp>
      <p:sp>
        <p:nvSpPr>
          <p:cNvPr id="616" name="Google Shape;616;p61"/>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617" name="Google Shape;617;p61"/>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618" name="Google Shape;618;p61"/>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Objection Handling - Types</a:t>
            </a:r>
            <a:endParaRPr b="1" i="0" sz="2667" u="none" cap="none" strike="noStrike">
              <a:solidFill>
                <a:srgbClr val="FF9419"/>
              </a:solidFill>
              <a:latin typeface="Signika"/>
              <a:ea typeface="Signika"/>
              <a:cs typeface="Signika"/>
              <a:sym typeface="Signika"/>
            </a:endParaRPr>
          </a:p>
        </p:txBody>
      </p:sp>
      <p:sp>
        <p:nvSpPr>
          <p:cNvPr id="624" name="Google Shape;624;p62"/>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625" name="Google Shape;625;p62"/>
          <p:cNvSpPr/>
          <p:nvPr/>
        </p:nvSpPr>
        <p:spPr>
          <a:xfrm>
            <a:off x="3476393" y="4221123"/>
            <a:ext cx="1725900" cy="7899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Pricing Objection</a:t>
            </a:r>
            <a:endParaRPr/>
          </a:p>
        </p:txBody>
      </p:sp>
      <p:sp>
        <p:nvSpPr>
          <p:cNvPr id="626" name="Google Shape;626;p62"/>
          <p:cNvSpPr/>
          <p:nvPr/>
        </p:nvSpPr>
        <p:spPr>
          <a:xfrm>
            <a:off x="6989628" y="4221123"/>
            <a:ext cx="1725900" cy="7899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Feature Objection</a:t>
            </a:r>
            <a:endParaRPr/>
          </a:p>
        </p:txBody>
      </p:sp>
      <p:grpSp>
        <p:nvGrpSpPr>
          <p:cNvPr id="627" name="Google Shape;627;p62"/>
          <p:cNvGrpSpPr/>
          <p:nvPr/>
        </p:nvGrpSpPr>
        <p:grpSpPr>
          <a:xfrm>
            <a:off x="-49" y="1504096"/>
            <a:ext cx="12191612" cy="2415625"/>
            <a:chOff x="1288195" y="1980721"/>
            <a:chExt cx="9615594" cy="2415625"/>
          </a:xfrm>
        </p:grpSpPr>
        <p:sp>
          <p:nvSpPr>
            <p:cNvPr id="628" name="Google Shape;628;p62"/>
            <p:cNvSpPr/>
            <p:nvPr/>
          </p:nvSpPr>
          <p:spPr>
            <a:xfrm>
              <a:off x="1288195" y="1980721"/>
              <a:ext cx="2712852" cy="2323998"/>
            </a:xfrm>
            <a:custGeom>
              <a:rect b="b" l="l" r="r" t="t"/>
              <a:pathLst>
                <a:path extrusionOk="0" h="21600" w="21600">
                  <a:moveTo>
                    <a:pt x="18429" y="10809"/>
                  </a:moveTo>
                  <a:cubicBezTo>
                    <a:pt x="18429" y="9245"/>
                    <a:pt x="17968" y="7716"/>
                    <a:pt x="17149" y="6482"/>
                  </a:cubicBezTo>
                  <a:lnTo>
                    <a:pt x="17164" y="6464"/>
                  </a:lnTo>
                  <a:lnTo>
                    <a:pt x="16911" y="6134"/>
                  </a:lnTo>
                  <a:cubicBezTo>
                    <a:pt x="16658" y="5804"/>
                    <a:pt x="16375" y="5491"/>
                    <a:pt x="16077" y="5213"/>
                  </a:cubicBezTo>
                  <a:cubicBezTo>
                    <a:pt x="15184" y="4396"/>
                    <a:pt x="14127" y="3892"/>
                    <a:pt x="12996" y="3754"/>
                  </a:cubicBezTo>
                  <a:lnTo>
                    <a:pt x="12743" y="3719"/>
                  </a:lnTo>
                  <a:lnTo>
                    <a:pt x="12743" y="3719"/>
                  </a:lnTo>
                  <a:cubicBezTo>
                    <a:pt x="12609" y="3701"/>
                    <a:pt x="12475" y="3701"/>
                    <a:pt x="12356" y="3701"/>
                  </a:cubicBezTo>
                  <a:lnTo>
                    <a:pt x="0" y="3701"/>
                  </a:lnTo>
                  <a:lnTo>
                    <a:pt x="0" y="0"/>
                  </a:lnTo>
                  <a:lnTo>
                    <a:pt x="12356" y="0"/>
                  </a:lnTo>
                  <a:cubicBezTo>
                    <a:pt x="13770" y="0"/>
                    <a:pt x="15139" y="365"/>
                    <a:pt x="16405" y="1095"/>
                  </a:cubicBezTo>
                  <a:cubicBezTo>
                    <a:pt x="17774" y="1877"/>
                    <a:pt x="18980" y="3076"/>
                    <a:pt x="19873" y="4535"/>
                  </a:cubicBezTo>
                  <a:cubicBezTo>
                    <a:pt x="21005" y="6378"/>
                    <a:pt x="21600" y="8532"/>
                    <a:pt x="21600" y="10791"/>
                  </a:cubicBezTo>
                  <a:cubicBezTo>
                    <a:pt x="21600" y="12946"/>
                    <a:pt x="21064" y="15014"/>
                    <a:pt x="20022" y="16804"/>
                  </a:cubicBezTo>
                  <a:cubicBezTo>
                    <a:pt x="19977" y="16804"/>
                    <a:pt x="19933" y="16786"/>
                    <a:pt x="19888" y="16786"/>
                  </a:cubicBezTo>
                  <a:cubicBezTo>
                    <a:pt x="19829" y="16769"/>
                    <a:pt x="19769" y="16769"/>
                    <a:pt x="19709" y="16752"/>
                  </a:cubicBezTo>
                  <a:cubicBezTo>
                    <a:pt x="19620" y="16734"/>
                    <a:pt x="19516" y="16700"/>
                    <a:pt x="19427" y="16665"/>
                  </a:cubicBezTo>
                  <a:cubicBezTo>
                    <a:pt x="19382" y="16647"/>
                    <a:pt x="19322" y="16630"/>
                    <a:pt x="19278" y="16613"/>
                  </a:cubicBezTo>
                  <a:cubicBezTo>
                    <a:pt x="19159" y="16578"/>
                    <a:pt x="19040" y="16526"/>
                    <a:pt x="18921" y="16474"/>
                  </a:cubicBezTo>
                  <a:cubicBezTo>
                    <a:pt x="18906" y="16456"/>
                    <a:pt x="18876" y="16456"/>
                    <a:pt x="18846" y="16439"/>
                  </a:cubicBezTo>
                  <a:cubicBezTo>
                    <a:pt x="18712" y="16369"/>
                    <a:pt x="18578" y="16300"/>
                    <a:pt x="18444" y="16213"/>
                  </a:cubicBezTo>
                  <a:cubicBezTo>
                    <a:pt x="18414" y="16196"/>
                    <a:pt x="18370" y="16161"/>
                    <a:pt x="18340" y="16144"/>
                  </a:cubicBezTo>
                  <a:cubicBezTo>
                    <a:pt x="18251" y="16074"/>
                    <a:pt x="18146" y="16022"/>
                    <a:pt x="18057" y="15952"/>
                  </a:cubicBezTo>
                  <a:cubicBezTo>
                    <a:pt x="18012" y="15918"/>
                    <a:pt x="17968" y="15883"/>
                    <a:pt x="17923" y="15848"/>
                  </a:cubicBezTo>
                  <a:cubicBezTo>
                    <a:pt x="17849" y="15779"/>
                    <a:pt x="17759" y="15726"/>
                    <a:pt x="17685" y="15657"/>
                  </a:cubicBezTo>
                  <a:cubicBezTo>
                    <a:pt x="17640" y="15622"/>
                    <a:pt x="17596" y="15570"/>
                    <a:pt x="17551" y="15535"/>
                  </a:cubicBezTo>
                  <a:cubicBezTo>
                    <a:pt x="17477" y="15466"/>
                    <a:pt x="17402" y="15396"/>
                    <a:pt x="17328" y="15309"/>
                  </a:cubicBezTo>
                  <a:cubicBezTo>
                    <a:pt x="17283" y="15275"/>
                    <a:pt x="17238" y="15222"/>
                    <a:pt x="17209" y="15170"/>
                  </a:cubicBezTo>
                  <a:cubicBezTo>
                    <a:pt x="17194" y="15153"/>
                    <a:pt x="17179" y="15136"/>
                    <a:pt x="17164" y="15118"/>
                  </a:cubicBezTo>
                  <a:cubicBezTo>
                    <a:pt x="17983" y="13884"/>
                    <a:pt x="18429" y="12373"/>
                    <a:pt x="18429" y="10809"/>
                  </a:cubicBezTo>
                  <a:close/>
                  <a:moveTo>
                    <a:pt x="12356" y="17899"/>
                  </a:moveTo>
                  <a:lnTo>
                    <a:pt x="0" y="17899"/>
                  </a:lnTo>
                  <a:lnTo>
                    <a:pt x="0" y="21600"/>
                  </a:lnTo>
                  <a:lnTo>
                    <a:pt x="12356" y="21600"/>
                  </a:lnTo>
                  <a:cubicBezTo>
                    <a:pt x="13487" y="21600"/>
                    <a:pt x="14574" y="21374"/>
                    <a:pt x="15616" y="20905"/>
                  </a:cubicBezTo>
                  <a:cubicBezTo>
                    <a:pt x="15541" y="20853"/>
                    <a:pt x="15482" y="20801"/>
                    <a:pt x="15407" y="20749"/>
                  </a:cubicBezTo>
                  <a:cubicBezTo>
                    <a:pt x="15363" y="20714"/>
                    <a:pt x="15318" y="20679"/>
                    <a:pt x="15273" y="20644"/>
                  </a:cubicBezTo>
                  <a:cubicBezTo>
                    <a:pt x="15110" y="20523"/>
                    <a:pt x="14961" y="20401"/>
                    <a:pt x="14812" y="20262"/>
                  </a:cubicBezTo>
                  <a:cubicBezTo>
                    <a:pt x="14797" y="20262"/>
                    <a:pt x="14797" y="20245"/>
                    <a:pt x="14782" y="20245"/>
                  </a:cubicBezTo>
                  <a:cubicBezTo>
                    <a:pt x="14633" y="20123"/>
                    <a:pt x="14499" y="19984"/>
                    <a:pt x="14365" y="19845"/>
                  </a:cubicBezTo>
                  <a:cubicBezTo>
                    <a:pt x="14321" y="19810"/>
                    <a:pt x="14276" y="19758"/>
                    <a:pt x="14231" y="19723"/>
                  </a:cubicBezTo>
                  <a:cubicBezTo>
                    <a:pt x="14127" y="19619"/>
                    <a:pt x="14023" y="19515"/>
                    <a:pt x="13919" y="19393"/>
                  </a:cubicBezTo>
                  <a:cubicBezTo>
                    <a:pt x="13874" y="19341"/>
                    <a:pt x="13829" y="19306"/>
                    <a:pt x="13785" y="19254"/>
                  </a:cubicBezTo>
                  <a:cubicBezTo>
                    <a:pt x="13666" y="19115"/>
                    <a:pt x="13561" y="18993"/>
                    <a:pt x="13442" y="18854"/>
                  </a:cubicBezTo>
                  <a:cubicBezTo>
                    <a:pt x="13427" y="18837"/>
                    <a:pt x="13398" y="18802"/>
                    <a:pt x="13383" y="18785"/>
                  </a:cubicBezTo>
                  <a:cubicBezTo>
                    <a:pt x="13249" y="18629"/>
                    <a:pt x="13130" y="18455"/>
                    <a:pt x="13011" y="18281"/>
                  </a:cubicBezTo>
                  <a:cubicBezTo>
                    <a:pt x="12981" y="18229"/>
                    <a:pt x="12951" y="18194"/>
                    <a:pt x="12921" y="18142"/>
                  </a:cubicBezTo>
                  <a:cubicBezTo>
                    <a:pt x="12862" y="18055"/>
                    <a:pt x="12802" y="17968"/>
                    <a:pt x="12758" y="17899"/>
                  </a:cubicBezTo>
                  <a:cubicBezTo>
                    <a:pt x="12609" y="17899"/>
                    <a:pt x="12475" y="17899"/>
                    <a:pt x="12356" y="17899"/>
                  </a:cubicBezTo>
                  <a:close/>
                </a:path>
              </a:pathLst>
            </a:custGeom>
            <a:solidFill>
              <a:srgbClr val="FFFFFF"/>
            </a:solidFill>
            <a:ln>
              <a:noFill/>
            </a:ln>
            <a:effectLst>
              <a:outerShdw blurRad="50800" rotWithShape="0" algn="tl" dir="2700000" dist="38100">
                <a:srgbClr val="000000">
                  <a:alpha val="24710"/>
                </a:srgbClr>
              </a:outerShdw>
            </a:effectLst>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29" name="Google Shape;629;p62"/>
            <p:cNvSpPr/>
            <p:nvPr/>
          </p:nvSpPr>
          <p:spPr>
            <a:xfrm>
              <a:off x="8190937" y="2072348"/>
              <a:ext cx="2712852" cy="2323998"/>
            </a:xfrm>
            <a:custGeom>
              <a:rect b="b" l="l" r="r" t="t"/>
              <a:pathLst>
                <a:path extrusionOk="0" h="21600" w="21600">
                  <a:moveTo>
                    <a:pt x="3171" y="10791"/>
                  </a:moveTo>
                  <a:cubicBezTo>
                    <a:pt x="3171" y="12355"/>
                    <a:pt x="3632" y="13884"/>
                    <a:pt x="4451" y="15118"/>
                  </a:cubicBezTo>
                  <a:lnTo>
                    <a:pt x="4436" y="15136"/>
                  </a:lnTo>
                  <a:lnTo>
                    <a:pt x="4689" y="15466"/>
                  </a:lnTo>
                  <a:cubicBezTo>
                    <a:pt x="5701" y="16804"/>
                    <a:pt x="7101" y="17655"/>
                    <a:pt x="8604" y="17846"/>
                  </a:cubicBezTo>
                  <a:lnTo>
                    <a:pt x="8857" y="17881"/>
                  </a:lnTo>
                  <a:lnTo>
                    <a:pt x="8857" y="17881"/>
                  </a:lnTo>
                  <a:cubicBezTo>
                    <a:pt x="8991" y="17899"/>
                    <a:pt x="9125" y="17899"/>
                    <a:pt x="9244" y="17899"/>
                  </a:cubicBezTo>
                  <a:lnTo>
                    <a:pt x="21600" y="17899"/>
                  </a:lnTo>
                  <a:lnTo>
                    <a:pt x="21600" y="21600"/>
                  </a:lnTo>
                  <a:lnTo>
                    <a:pt x="9244" y="21600"/>
                  </a:lnTo>
                  <a:cubicBezTo>
                    <a:pt x="7830" y="21600"/>
                    <a:pt x="6461" y="21235"/>
                    <a:pt x="5195" y="20505"/>
                  </a:cubicBezTo>
                  <a:cubicBezTo>
                    <a:pt x="3826" y="19723"/>
                    <a:pt x="2620" y="18524"/>
                    <a:pt x="1727" y="17065"/>
                  </a:cubicBezTo>
                  <a:cubicBezTo>
                    <a:pt x="595" y="15222"/>
                    <a:pt x="0" y="13068"/>
                    <a:pt x="0" y="10809"/>
                  </a:cubicBezTo>
                  <a:cubicBezTo>
                    <a:pt x="0" y="8654"/>
                    <a:pt x="536" y="6586"/>
                    <a:pt x="1578" y="4796"/>
                  </a:cubicBezTo>
                  <a:cubicBezTo>
                    <a:pt x="1623" y="4796"/>
                    <a:pt x="1667" y="4814"/>
                    <a:pt x="1712" y="4814"/>
                  </a:cubicBezTo>
                  <a:cubicBezTo>
                    <a:pt x="1771" y="4831"/>
                    <a:pt x="1831" y="4831"/>
                    <a:pt x="1891" y="4848"/>
                  </a:cubicBezTo>
                  <a:cubicBezTo>
                    <a:pt x="1980" y="4866"/>
                    <a:pt x="2084" y="4900"/>
                    <a:pt x="2173" y="4935"/>
                  </a:cubicBezTo>
                  <a:cubicBezTo>
                    <a:pt x="2218" y="4953"/>
                    <a:pt x="2278" y="4970"/>
                    <a:pt x="2322" y="4987"/>
                  </a:cubicBezTo>
                  <a:cubicBezTo>
                    <a:pt x="2441" y="5022"/>
                    <a:pt x="2560" y="5074"/>
                    <a:pt x="2665" y="5126"/>
                  </a:cubicBezTo>
                  <a:cubicBezTo>
                    <a:pt x="2694" y="5144"/>
                    <a:pt x="2709" y="5144"/>
                    <a:pt x="2739" y="5161"/>
                  </a:cubicBezTo>
                  <a:cubicBezTo>
                    <a:pt x="2873" y="5231"/>
                    <a:pt x="3007" y="5300"/>
                    <a:pt x="3141" y="5387"/>
                  </a:cubicBezTo>
                  <a:cubicBezTo>
                    <a:pt x="3186" y="5404"/>
                    <a:pt x="3215" y="5439"/>
                    <a:pt x="3260" y="5456"/>
                  </a:cubicBezTo>
                  <a:cubicBezTo>
                    <a:pt x="3349" y="5509"/>
                    <a:pt x="3439" y="5578"/>
                    <a:pt x="3543" y="5648"/>
                  </a:cubicBezTo>
                  <a:cubicBezTo>
                    <a:pt x="3588" y="5682"/>
                    <a:pt x="3632" y="5717"/>
                    <a:pt x="3677" y="5752"/>
                  </a:cubicBezTo>
                  <a:cubicBezTo>
                    <a:pt x="3751" y="5821"/>
                    <a:pt x="3841" y="5874"/>
                    <a:pt x="3915" y="5943"/>
                  </a:cubicBezTo>
                  <a:cubicBezTo>
                    <a:pt x="3960" y="5978"/>
                    <a:pt x="4004" y="6030"/>
                    <a:pt x="4049" y="6065"/>
                  </a:cubicBezTo>
                  <a:cubicBezTo>
                    <a:pt x="4123" y="6134"/>
                    <a:pt x="4198" y="6204"/>
                    <a:pt x="4272" y="6291"/>
                  </a:cubicBezTo>
                  <a:cubicBezTo>
                    <a:pt x="4317" y="6343"/>
                    <a:pt x="4362" y="6378"/>
                    <a:pt x="4391" y="6430"/>
                  </a:cubicBezTo>
                  <a:cubicBezTo>
                    <a:pt x="4406" y="6447"/>
                    <a:pt x="4421" y="6464"/>
                    <a:pt x="4436" y="6482"/>
                  </a:cubicBezTo>
                  <a:cubicBezTo>
                    <a:pt x="3617" y="7716"/>
                    <a:pt x="3171" y="9227"/>
                    <a:pt x="3171" y="10791"/>
                  </a:cubicBezTo>
                  <a:close/>
                  <a:moveTo>
                    <a:pt x="9244" y="3701"/>
                  </a:moveTo>
                  <a:lnTo>
                    <a:pt x="21600" y="3701"/>
                  </a:lnTo>
                  <a:lnTo>
                    <a:pt x="21600" y="0"/>
                  </a:lnTo>
                  <a:lnTo>
                    <a:pt x="9244" y="0"/>
                  </a:lnTo>
                  <a:cubicBezTo>
                    <a:pt x="8113" y="0"/>
                    <a:pt x="7026" y="226"/>
                    <a:pt x="5984" y="695"/>
                  </a:cubicBezTo>
                  <a:cubicBezTo>
                    <a:pt x="6044" y="747"/>
                    <a:pt x="6118" y="799"/>
                    <a:pt x="6178" y="834"/>
                  </a:cubicBezTo>
                  <a:cubicBezTo>
                    <a:pt x="6222" y="869"/>
                    <a:pt x="6282" y="904"/>
                    <a:pt x="6327" y="956"/>
                  </a:cubicBezTo>
                  <a:cubicBezTo>
                    <a:pt x="6475" y="1077"/>
                    <a:pt x="6639" y="1199"/>
                    <a:pt x="6788" y="1338"/>
                  </a:cubicBezTo>
                  <a:cubicBezTo>
                    <a:pt x="6803" y="1355"/>
                    <a:pt x="6818" y="1355"/>
                    <a:pt x="6833" y="1373"/>
                  </a:cubicBezTo>
                  <a:cubicBezTo>
                    <a:pt x="6967" y="1494"/>
                    <a:pt x="7101" y="1616"/>
                    <a:pt x="7235" y="1755"/>
                  </a:cubicBezTo>
                  <a:cubicBezTo>
                    <a:pt x="7279" y="1807"/>
                    <a:pt x="7324" y="1842"/>
                    <a:pt x="7369" y="1894"/>
                  </a:cubicBezTo>
                  <a:cubicBezTo>
                    <a:pt x="7473" y="1998"/>
                    <a:pt x="7577" y="2103"/>
                    <a:pt x="7666" y="2207"/>
                  </a:cubicBezTo>
                  <a:cubicBezTo>
                    <a:pt x="7711" y="2259"/>
                    <a:pt x="7756" y="2311"/>
                    <a:pt x="7800" y="2346"/>
                  </a:cubicBezTo>
                  <a:cubicBezTo>
                    <a:pt x="7919" y="2468"/>
                    <a:pt x="8024" y="2607"/>
                    <a:pt x="8128" y="2746"/>
                  </a:cubicBezTo>
                  <a:cubicBezTo>
                    <a:pt x="8143" y="2780"/>
                    <a:pt x="8172" y="2798"/>
                    <a:pt x="8202" y="2833"/>
                  </a:cubicBezTo>
                  <a:cubicBezTo>
                    <a:pt x="8336" y="2989"/>
                    <a:pt x="8455" y="3163"/>
                    <a:pt x="8574" y="3336"/>
                  </a:cubicBezTo>
                  <a:cubicBezTo>
                    <a:pt x="8604" y="3389"/>
                    <a:pt x="8634" y="3423"/>
                    <a:pt x="8664" y="3475"/>
                  </a:cubicBezTo>
                  <a:cubicBezTo>
                    <a:pt x="8723" y="3562"/>
                    <a:pt x="8783" y="3649"/>
                    <a:pt x="8828" y="3719"/>
                  </a:cubicBezTo>
                  <a:cubicBezTo>
                    <a:pt x="8976" y="3701"/>
                    <a:pt x="9110" y="3701"/>
                    <a:pt x="9244" y="3701"/>
                  </a:cubicBezTo>
                  <a:close/>
                </a:path>
              </a:pathLst>
            </a:custGeom>
            <a:solidFill>
              <a:srgbClr val="FFFFFF"/>
            </a:solidFill>
            <a:ln>
              <a:noFill/>
            </a:ln>
            <a:effectLst>
              <a:outerShdw blurRad="50800" rotWithShape="0" algn="tl" dir="2700000" dist="38100">
                <a:srgbClr val="000000">
                  <a:alpha val="24710"/>
                </a:srgbClr>
              </a:outerShdw>
            </a:effectLst>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30" name="Google Shape;630;p62"/>
            <p:cNvSpPr/>
            <p:nvPr/>
          </p:nvSpPr>
          <p:spPr>
            <a:xfrm>
              <a:off x="2746523" y="1980721"/>
              <a:ext cx="3928122" cy="2322108"/>
            </a:xfrm>
            <a:custGeom>
              <a:rect b="b" l="l" r="r" t="t"/>
              <a:pathLst>
                <a:path extrusionOk="0" h="21600" w="21600">
                  <a:moveTo>
                    <a:pt x="6384" y="21583"/>
                  </a:moveTo>
                  <a:cubicBezTo>
                    <a:pt x="5408" y="21583"/>
                    <a:pt x="4462" y="21217"/>
                    <a:pt x="3588" y="20487"/>
                  </a:cubicBezTo>
                  <a:cubicBezTo>
                    <a:pt x="2642" y="19704"/>
                    <a:pt x="1809" y="18504"/>
                    <a:pt x="1193" y="17043"/>
                  </a:cubicBezTo>
                  <a:cubicBezTo>
                    <a:pt x="411" y="15200"/>
                    <a:pt x="0" y="13043"/>
                    <a:pt x="0" y="10783"/>
                  </a:cubicBezTo>
                  <a:cubicBezTo>
                    <a:pt x="0" y="8626"/>
                    <a:pt x="370" y="6557"/>
                    <a:pt x="1090" y="4765"/>
                  </a:cubicBezTo>
                  <a:cubicBezTo>
                    <a:pt x="1121" y="4765"/>
                    <a:pt x="1151" y="4783"/>
                    <a:pt x="1182" y="4783"/>
                  </a:cubicBezTo>
                  <a:cubicBezTo>
                    <a:pt x="1223" y="4800"/>
                    <a:pt x="1265" y="4800"/>
                    <a:pt x="1306" y="4817"/>
                  </a:cubicBezTo>
                  <a:cubicBezTo>
                    <a:pt x="1367" y="4835"/>
                    <a:pt x="1439" y="4870"/>
                    <a:pt x="1501" y="4904"/>
                  </a:cubicBezTo>
                  <a:cubicBezTo>
                    <a:pt x="1532" y="4922"/>
                    <a:pt x="1573" y="4939"/>
                    <a:pt x="1604" y="4957"/>
                  </a:cubicBezTo>
                  <a:cubicBezTo>
                    <a:pt x="1686" y="4991"/>
                    <a:pt x="1758" y="5043"/>
                    <a:pt x="1840" y="5096"/>
                  </a:cubicBezTo>
                  <a:cubicBezTo>
                    <a:pt x="1861" y="5113"/>
                    <a:pt x="1881" y="5113"/>
                    <a:pt x="1892" y="5130"/>
                  </a:cubicBezTo>
                  <a:cubicBezTo>
                    <a:pt x="1984" y="5200"/>
                    <a:pt x="2077" y="5270"/>
                    <a:pt x="2169" y="5357"/>
                  </a:cubicBezTo>
                  <a:cubicBezTo>
                    <a:pt x="2200" y="5374"/>
                    <a:pt x="2221" y="5409"/>
                    <a:pt x="2251" y="5426"/>
                  </a:cubicBezTo>
                  <a:cubicBezTo>
                    <a:pt x="2313" y="5478"/>
                    <a:pt x="2375" y="5548"/>
                    <a:pt x="2437" y="5617"/>
                  </a:cubicBezTo>
                  <a:cubicBezTo>
                    <a:pt x="2467" y="5652"/>
                    <a:pt x="2498" y="5687"/>
                    <a:pt x="2529" y="5722"/>
                  </a:cubicBezTo>
                  <a:cubicBezTo>
                    <a:pt x="2580" y="5791"/>
                    <a:pt x="2642" y="5843"/>
                    <a:pt x="2694" y="5913"/>
                  </a:cubicBezTo>
                  <a:cubicBezTo>
                    <a:pt x="2724" y="5948"/>
                    <a:pt x="2755" y="6000"/>
                    <a:pt x="2786" y="6035"/>
                  </a:cubicBezTo>
                  <a:cubicBezTo>
                    <a:pt x="2837" y="6104"/>
                    <a:pt x="2889" y="6174"/>
                    <a:pt x="2940" y="6261"/>
                  </a:cubicBezTo>
                  <a:cubicBezTo>
                    <a:pt x="2971" y="6296"/>
                    <a:pt x="3002" y="6348"/>
                    <a:pt x="3023" y="6400"/>
                  </a:cubicBezTo>
                  <a:cubicBezTo>
                    <a:pt x="3033" y="6417"/>
                    <a:pt x="3043" y="6435"/>
                    <a:pt x="3053" y="6452"/>
                  </a:cubicBezTo>
                  <a:cubicBezTo>
                    <a:pt x="2488" y="7687"/>
                    <a:pt x="2180" y="9217"/>
                    <a:pt x="2180" y="10783"/>
                  </a:cubicBezTo>
                  <a:cubicBezTo>
                    <a:pt x="2180" y="12348"/>
                    <a:pt x="2498" y="13878"/>
                    <a:pt x="3064" y="15113"/>
                  </a:cubicBezTo>
                  <a:lnTo>
                    <a:pt x="3053" y="15130"/>
                  </a:lnTo>
                  <a:lnTo>
                    <a:pt x="3228" y="15461"/>
                  </a:lnTo>
                  <a:cubicBezTo>
                    <a:pt x="3403" y="15791"/>
                    <a:pt x="3598" y="16104"/>
                    <a:pt x="3804" y="16383"/>
                  </a:cubicBezTo>
                  <a:cubicBezTo>
                    <a:pt x="4421" y="17200"/>
                    <a:pt x="5151" y="17704"/>
                    <a:pt x="5932" y="17844"/>
                  </a:cubicBezTo>
                  <a:lnTo>
                    <a:pt x="6107" y="17878"/>
                  </a:lnTo>
                  <a:lnTo>
                    <a:pt x="6107" y="17878"/>
                  </a:lnTo>
                  <a:cubicBezTo>
                    <a:pt x="6199" y="17896"/>
                    <a:pt x="6292" y="17896"/>
                    <a:pt x="6374" y="17896"/>
                  </a:cubicBezTo>
                  <a:lnTo>
                    <a:pt x="15205" y="17896"/>
                  </a:lnTo>
                  <a:cubicBezTo>
                    <a:pt x="15298" y="17896"/>
                    <a:pt x="15380" y="17896"/>
                    <a:pt x="15473" y="17878"/>
                  </a:cubicBezTo>
                  <a:cubicBezTo>
                    <a:pt x="15514" y="17965"/>
                    <a:pt x="15555" y="18052"/>
                    <a:pt x="15586" y="18122"/>
                  </a:cubicBezTo>
                  <a:cubicBezTo>
                    <a:pt x="15606" y="18174"/>
                    <a:pt x="15627" y="18209"/>
                    <a:pt x="15647" y="18261"/>
                  </a:cubicBezTo>
                  <a:cubicBezTo>
                    <a:pt x="15730" y="18435"/>
                    <a:pt x="15812" y="18609"/>
                    <a:pt x="15904" y="18765"/>
                  </a:cubicBezTo>
                  <a:cubicBezTo>
                    <a:pt x="15915" y="18800"/>
                    <a:pt x="15935" y="18817"/>
                    <a:pt x="15956" y="18852"/>
                  </a:cubicBezTo>
                  <a:cubicBezTo>
                    <a:pt x="16028" y="18991"/>
                    <a:pt x="16110" y="19113"/>
                    <a:pt x="16182" y="19252"/>
                  </a:cubicBezTo>
                  <a:cubicBezTo>
                    <a:pt x="16213" y="19304"/>
                    <a:pt x="16244" y="19357"/>
                    <a:pt x="16275" y="19391"/>
                  </a:cubicBezTo>
                  <a:cubicBezTo>
                    <a:pt x="16347" y="19496"/>
                    <a:pt x="16408" y="19600"/>
                    <a:pt x="16480" y="19704"/>
                  </a:cubicBezTo>
                  <a:cubicBezTo>
                    <a:pt x="16511" y="19757"/>
                    <a:pt x="16542" y="19791"/>
                    <a:pt x="16573" y="19844"/>
                  </a:cubicBezTo>
                  <a:cubicBezTo>
                    <a:pt x="16665" y="19983"/>
                    <a:pt x="16758" y="20104"/>
                    <a:pt x="16861" y="20226"/>
                  </a:cubicBezTo>
                  <a:cubicBezTo>
                    <a:pt x="16871" y="20244"/>
                    <a:pt x="16871" y="20244"/>
                    <a:pt x="16881" y="20261"/>
                  </a:cubicBezTo>
                  <a:cubicBezTo>
                    <a:pt x="16984" y="20400"/>
                    <a:pt x="17097" y="20522"/>
                    <a:pt x="17200" y="20643"/>
                  </a:cubicBezTo>
                  <a:cubicBezTo>
                    <a:pt x="17231" y="20678"/>
                    <a:pt x="17262" y="20713"/>
                    <a:pt x="17292" y="20748"/>
                  </a:cubicBezTo>
                  <a:cubicBezTo>
                    <a:pt x="17344" y="20800"/>
                    <a:pt x="17385" y="20852"/>
                    <a:pt x="17436" y="20904"/>
                  </a:cubicBezTo>
                  <a:cubicBezTo>
                    <a:pt x="16717" y="21357"/>
                    <a:pt x="15966" y="21600"/>
                    <a:pt x="15185" y="21600"/>
                  </a:cubicBezTo>
                  <a:lnTo>
                    <a:pt x="6384" y="21600"/>
                  </a:lnTo>
                  <a:close/>
                  <a:moveTo>
                    <a:pt x="6384" y="3687"/>
                  </a:moveTo>
                  <a:lnTo>
                    <a:pt x="15216" y="3687"/>
                  </a:lnTo>
                  <a:cubicBezTo>
                    <a:pt x="15308" y="3687"/>
                    <a:pt x="15390" y="3687"/>
                    <a:pt x="15483" y="3704"/>
                  </a:cubicBezTo>
                  <a:lnTo>
                    <a:pt x="15483" y="3704"/>
                  </a:lnTo>
                  <a:lnTo>
                    <a:pt x="15658" y="3739"/>
                  </a:lnTo>
                  <a:cubicBezTo>
                    <a:pt x="16439" y="3878"/>
                    <a:pt x="17179" y="4383"/>
                    <a:pt x="17786" y="5200"/>
                  </a:cubicBezTo>
                  <a:cubicBezTo>
                    <a:pt x="17991" y="5478"/>
                    <a:pt x="18187" y="5774"/>
                    <a:pt x="18362" y="6122"/>
                  </a:cubicBezTo>
                  <a:lnTo>
                    <a:pt x="18536" y="6452"/>
                  </a:lnTo>
                  <a:lnTo>
                    <a:pt x="18526" y="6470"/>
                  </a:lnTo>
                  <a:cubicBezTo>
                    <a:pt x="19092" y="7722"/>
                    <a:pt x="19410" y="9235"/>
                    <a:pt x="19410" y="10800"/>
                  </a:cubicBezTo>
                  <a:cubicBezTo>
                    <a:pt x="19410" y="12365"/>
                    <a:pt x="19102" y="13878"/>
                    <a:pt x="18536" y="15130"/>
                  </a:cubicBezTo>
                  <a:cubicBezTo>
                    <a:pt x="18547" y="15148"/>
                    <a:pt x="18557" y="15165"/>
                    <a:pt x="18567" y="15183"/>
                  </a:cubicBezTo>
                  <a:cubicBezTo>
                    <a:pt x="18598" y="15235"/>
                    <a:pt x="18619" y="15270"/>
                    <a:pt x="18649" y="15304"/>
                  </a:cubicBezTo>
                  <a:cubicBezTo>
                    <a:pt x="18701" y="15374"/>
                    <a:pt x="18752" y="15461"/>
                    <a:pt x="18804" y="15530"/>
                  </a:cubicBezTo>
                  <a:cubicBezTo>
                    <a:pt x="18835" y="15565"/>
                    <a:pt x="18865" y="15617"/>
                    <a:pt x="18896" y="15652"/>
                  </a:cubicBezTo>
                  <a:cubicBezTo>
                    <a:pt x="18948" y="15722"/>
                    <a:pt x="19009" y="15791"/>
                    <a:pt x="19061" y="15861"/>
                  </a:cubicBezTo>
                  <a:cubicBezTo>
                    <a:pt x="19092" y="15896"/>
                    <a:pt x="19122" y="15930"/>
                    <a:pt x="19153" y="15965"/>
                  </a:cubicBezTo>
                  <a:cubicBezTo>
                    <a:pt x="19215" y="16035"/>
                    <a:pt x="19287" y="16104"/>
                    <a:pt x="19349" y="16157"/>
                  </a:cubicBezTo>
                  <a:cubicBezTo>
                    <a:pt x="19369" y="16174"/>
                    <a:pt x="19400" y="16209"/>
                    <a:pt x="19420" y="16226"/>
                  </a:cubicBezTo>
                  <a:cubicBezTo>
                    <a:pt x="19513" y="16313"/>
                    <a:pt x="19606" y="16383"/>
                    <a:pt x="19698" y="16452"/>
                  </a:cubicBezTo>
                  <a:cubicBezTo>
                    <a:pt x="19708" y="16470"/>
                    <a:pt x="19729" y="16470"/>
                    <a:pt x="19749" y="16487"/>
                  </a:cubicBezTo>
                  <a:cubicBezTo>
                    <a:pt x="19832" y="16539"/>
                    <a:pt x="19914" y="16591"/>
                    <a:pt x="19996" y="16626"/>
                  </a:cubicBezTo>
                  <a:cubicBezTo>
                    <a:pt x="20027" y="16644"/>
                    <a:pt x="20068" y="16661"/>
                    <a:pt x="20099" y="16678"/>
                  </a:cubicBezTo>
                  <a:cubicBezTo>
                    <a:pt x="20161" y="16713"/>
                    <a:pt x="20233" y="16730"/>
                    <a:pt x="20294" y="16765"/>
                  </a:cubicBezTo>
                  <a:cubicBezTo>
                    <a:pt x="20335" y="16783"/>
                    <a:pt x="20377" y="16800"/>
                    <a:pt x="20418" y="16800"/>
                  </a:cubicBezTo>
                  <a:cubicBezTo>
                    <a:pt x="20449" y="16817"/>
                    <a:pt x="20479" y="16817"/>
                    <a:pt x="20510" y="16817"/>
                  </a:cubicBezTo>
                  <a:cubicBezTo>
                    <a:pt x="21220" y="15026"/>
                    <a:pt x="21600" y="12957"/>
                    <a:pt x="21600" y="10800"/>
                  </a:cubicBezTo>
                  <a:cubicBezTo>
                    <a:pt x="21600" y="8539"/>
                    <a:pt x="21189" y="6383"/>
                    <a:pt x="20407" y="4539"/>
                  </a:cubicBezTo>
                  <a:cubicBezTo>
                    <a:pt x="19791" y="3078"/>
                    <a:pt x="18958" y="1878"/>
                    <a:pt x="18012" y="1096"/>
                  </a:cubicBezTo>
                  <a:cubicBezTo>
                    <a:pt x="17138" y="365"/>
                    <a:pt x="16192" y="0"/>
                    <a:pt x="15216" y="0"/>
                  </a:cubicBezTo>
                  <a:lnTo>
                    <a:pt x="6384" y="0"/>
                  </a:lnTo>
                  <a:cubicBezTo>
                    <a:pt x="5603" y="0"/>
                    <a:pt x="4853" y="226"/>
                    <a:pt x="4133" y="696"/>
                  </a:cubicBezTo>
                  <a:cubicBezTo>
                    <a:pt x="4174" y="748"/>
                    <a:pt x="4225" y="800"/>
                    <a:pt x="4267" y="835"/>
                  </a:cubicBezTo>
                  <a:cubicBezTo>
                    <a:pt x="4297" y="870"/>
                    <a:pt x="4338" y="904"/>
                    <a:pt x="4369" y="957"/>
                  </a:cubicBezTo>
                  <a:cubicBezTo>
                    <a:pt x="4472" y="1078"/>
                    <a:pt x="4585" y="1200"/>
                    <a:pt x="4688" y="1339"/>
                  </a:cubicBezTo>
                  <a:cubicBezTo>
                    <a:pt x="4698" y="1357"/>
                    <a:pt x="4709" y="1357"/>
                    <a:pt x="4719" y="1374"/>
                  </a:cubicBezTo>
                  <a:cubicBezTo>
                    <a:pt x="4811" y="1496"/>
                    <a:pt x="4904" y="1617"/>
                    <a:pt x="4996" y="1756"/>
                  </a:cubicBezTo>
                  <a:cubicBezTo>
                    <a:pt x="5027" y="1809"/>
                    <a:pt x="5058" y="1843"/>
                    <a:pt x="5089" y="1896"/>
                  </a:cubicBezTo>
                  <a:cubicBezTo>
                    <a:pt x="5161" y="2000"/>
                    <a:pt x="5233" y="2104"/>
                    <a:pt x="5295" y="2209"/>
                  </a:cubicBezTo>
                  <a:cubicBezTo>
                    <a:pt x="5325" y="2261"/>
                    <a:pt x="5356" y="2313"/>
                    <a:pt x="5387" y="2348"/>
                  </a:cubicBezTo>
                  <a:cubicBezTo>
                    <a:pt x="5469" y="2470"/>
                    <a:pt x="5541" y="2609"/>
                    <a:pt x="5613" y="2748"/>
                  </a:cubicBezTo>
                  <a:cubicBezTo>
                    <a:pt x="5624" y="2783"/>
                    <a:pt x="5644" y="2800"/>
                    <a:pt x="5665" y="2835"/>
                  </a:cubicBezTo>
                  <a:cubicBezTo>
                    <a:pt x="5757" y="2991"/>
                    <a:pt x="5839" y="3165"/>
                    <a:pt x="5922" y="3339"/>
                  </a:cubicBezTo>
                  <a:cubicBezTo>
                    <a:pt x="5942" y="3391"/>
                    <a:pt x="5963" y="3426"/>
                    <a:pt x="5983" y="3478"/>
                  </a:cubicBezTo>
                  <a:cubicBezTo>
                    <a:pt x="6025" y="3565"/>
                    <a:pt x="6066" y="3652"/>
                    <a:pt x="6097" y="3722"/>
                  </a:cubicBezTo>
                  <a:cubicBezTo>
                    <a:pt x="6210" y="3687"/>
                    <a:pt x="6302" y="3687"/>
                    <a:pt x="6384" y="3687"/>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31" name="Google Shape;631;p62"/>
            <p:cNvSpPr/>
            <p:nvPr/>
          </p:nvSpPr>
          <p:spPr>
            <a:xfrm>
              <a:off x="5517344" y="2072348"/>
              <a:ext cx="3926286" cy="2322108"/>
            </a:xfrm>
            <a:custGeom>
              <a:rect b="b" l="l" r="r" t="t"/>
              <a:pathLst>
                <a:path extrusionOk="0" h="21600" w="21600">
                  <a:moveTo>
                    <a:pt x="15490" y="17878"/>
                  </a:moveTo>
                  <a:cubicBezTo>
                    <a:pt x="15531" y="17965"/>
                    <a:pt x="15573" y="18052"/>
                    <a:pt x="15603" y="18122"/>
                  </a:cubicBezTo>
                  <a:cubicBezTo>
                    <a:pt x="15624" y="18174"/>
                    <a:pt x="15645" y="18209"/>
                    <a:pt x="15665" y="18261"/>
                  </a:cubicBezTo>
                  <a:cubicBezTo>
                    <a:pt x="15747" y="18435"/>
                    <a:pt x="15840" y="18609"/>
                    <a:pt x="15922" y="18765"/>
                  </a:cubicBezTo>
                  <a:cubicBezTo>
                    <a:pt x="15933" y="18783"/>
                    <a:pt x="15953" y="18817"/>
                    <a:pt x="15963" y="18835"/>
                  </a:cubicBezTo>
                  <a:cubicBezTo>
                    <a:pt x="16035" y="18974"/>
                    <a:pt x="16118" y="19113"/>
                    <a:pt x="16200" y="19235"/>
                  </a:cubicBezTo>
                  <a:cubicBezTo>
                    <a:pt x="16231" y="19287"/>
                    <a:pt x="16262" y="19322"/>
                    <a:pt x="16293" y="19374"/>
                  </a:cubicBezTo>
                  <a:cubicBezTo>
                    <a:pt x="16365" y="19478"/>
                    <a:pt x="16437" y="19600"/>
                    <a:pt x="16509" y="19704"/>
                  </a:cubicBezTo>
                  <a:cubicBezTo>
                    <a:pt x="16539" y="19757"/>
                    <a:pt x="16570" y="19791"/>
                    <a:pt x="16601" y="19844"/>
                  </a:cubicBezTo>
                  <a:cubicBezTo>
                    <a:pt x="16694" y="19983"/>
                    <a:pt x="16786" y="20104"/>
                    <a:pt x="16889" y="20226"/>
                  </a:cubicBezTo>
                  <a:cubicBezTo>
                    <a:pt x="16899" y="20244"/>
                    <a:pt x="16899" y="20244"/>
                    <a:pt x="16910" y="20261"/>
                  </a:cubicBezTo>
                  <a:cubicBezTo>
                    <a:pt x="17013" y="20400"/>
                    <a:pt x="17126" y="20522"/>
                    <a:pt x="17229" y="20643"/>
                  </a:cubicBezTo>
                  <a:cubicBezTo>
                    <a:pt x="17259" y="20678"/>
                    <a:pt x="17301" y="20713"/>
                    <a:pt x="17331" y="20748"/>
                  </a:cubicBezTo>
                  <a:cubicBezTo>
                    <a:pt x="17373" y="20800"/>
                    <a:pt x="17424" y="20852"/>
                    <a:pt x="17465" y="20904"/>
                  </a:cubicBezTo>
                  <a:cubicBezTo>
                    <a:pt x="16745" y="21357"/>
                    <a:pt x="15994" y="21600"/>
                    <a:pt x="15213" y="21600"/>
                  </a:cubicBezTo>
                  <a:lnTo>
                    <a:pt x="6387" y="21600"/>
                  </a:lnTo>
                  <a:cubicBezTo>
                    <a:pt x="5410" y="21600"/>
                    <a:pt x="4464" y="21235"/>
                    <a:pt x="3590" y="20504"/>
                  </a:cubicBezTo>
                  <a:cubicBezTo>
                    <a:pt x="3353" y="20313"/>
                    <a:pt x="3117" y="20087"/>
                    <a:pt x="2901" y="19843"/>
                  </a:cubicBezTo>
                  <a:cubicBezTo>
                    <a:pt x="2232" y="19113"/>
                    <a:pt x="1656" y="18157"/>
                    <a:pt x="1193" y="17061"/>
                  </a:cubicBezTo>
                  <a:cubicBezTo>
                    <a:pt x="411" y="15217"/>
                    <a:pt x="0" y="13061"/>
                    <a:pt x="0" y="10800"/>
                  </a:cubicBezTo>
                  <a:cubicBezTo>
                    <a:pt x="0" y="8643"/>
                    <a:pt x="370" y="6574"/>
                    <a:pt x="1090" y="4783"/>
                  </a:cubicBezTo>
                  <a:cubicBezTo>
                    <a:pt x="1121" y="4783"/>
                    <a:pt x="1152" y="4800"/>
                    <a:pt x="1183" y="4800"/>
                  </a:cubicBezTo>
                  <a:cubicBezTo>
                    <a:pt x="1224" y="4817"/>
                    <a:pt x="1265" y="4817"/>
                    <a:pt x="1306" y="4835"/>
                  </a:cubicBezTo>
                  <a:cubicBezTo>
                    <a:pt x="1368" y="4852"/>
                    <a:pt x="1440" y="4887"/>
                    <a:pt x="1502" y="4922"/>
                  </a:cubicBezTo>
                  <a:cubicBezTo>
                    <a:pt x="1533" y="4939"/>
                    <a:pt x="1574" y="4956"/>
                    <a:pt x="1605" y="4974"/>
                  </a:cubicBezTo>
                  <a:cubicBezTo>
                    <a:pt x="1687" y="5009"/>
                    <a:pt x="1769" y="5061"/>
                    <a:pt x="1841" y="5113"/>
                  </a:cubicBezTo>
                  <a:cubicBezTo>
                    <a:pt x="1862" y="5130"/>
                    <a:pt x="1872" y="5130"/>
                    <a:pt x="1893" y="5148"/>
                  </a:cubicBezTo>
                  <a:cubicBezTo>
                    <a:pt x="1985" y="5217"/>
                    <a:pt x="2078" y="5287"/>
                    <a:pt x="2170" y="5374"/>
                  </a:cubicBezTo>
                  <a:cubicBezTo>
                    <a:pt x="2201" y="5391"/>
                    <a:pt x="2222" y="5426"/>
                    <a:pt x="2253" y="5443"/>
                  </a:cubicBezTo>
                  <a:cubicBezTo>
                    <a:pt x="2314" y="5496"/>
                    <a:pt x="2376" y="5565"/>
                    <a:pt x="2448" y="5635"/>
                  </a:cubicBezTo>
                  <a:cubicBezTo>
                    <a:pt x="2479" y="5670"/>
                    <a:pt x="2510" y="5704"/>
                    <a:pt x="2541" y="5739"/>
                  </a:cubicBezTo>
                  <a:cubicBezTo>
                    <a:pt x="2592" y="5809"/>
                    <a:pt x="2654" y="5861"/>
                    <a:pt x="2705" y="5930"/>
                  </a:cubicBezTo>
                  <a:cubicBezTo>
                    <a:pt x="2736" y="5965"/>
                    <a:pt x="2767" y="6017"/>
                    <a:pt x="2798" y="6052"/>
                  </a:cubicBezTo>
                  <a:cubicBezTo>
                    <a:pt x="2849" y="6122"/>
                    <a:pt x="2901" y="6191"/>
                    <a:pt x="2952" y="6278"/>
                  </a:cubicBezTo>
                  <a:cubicBezTo>
                    <a:pt x="2983" y="6313"/>
                    <a:pt x="3014" y="6365"/>
                    <a:pt x="3034" y="6417"/>
                  </a:cubicBezTo>
                  <a:cubicBezTo>
                    <a:pt x="3045" y="6435"/>
                    <a:pt x="3055" y="6452"/>
                    <a:pt x="3065" y="6470"/>
                  </a:cubicBezTo>
                  <a:cubicBezTo>
                    <a:pt x="2499" y="7704"/>
                    <a:pt x="2191" y="9235"/>
                    <a:pt x="2191" y="10800"/>
                  </a:cubicBezTo>
                  <a:cubicBezTo>
                    <a:pt x="2191" y="12365"/>
                    <a:pt x="2510" y="13896"/>
                    <a:pt x="3075" y="15130"/>
                  </a:cubicBezTo>
                  <a:lnTo>
                    <a:pt x="3065" y="15148"/>
                  </a:lnTo>
                  <a:lnTo>
                    <a:pt x="3240" y="15478"/>
                  </a:lnTo>
                  <a:cubicBezTo>
                    <a:pt x="3415" y="15809"/>
                    <a:pt x="3610" y="16122"/>
                    <a:pt x="3816" y="16400"/>
                  </a:cubicBezTo>
                  <a:cubicBezTo>
                    <a:pt x="4433" y="17217"/>
                    <a:pt x="5163" y="17722"/>
                    <a:pt x="5945" y="17861"/>
                  </a:cubicBezTo>
                  <a:lnTo>
                    <a:pt x="6120" y="17896"/>
                  </a:lnTo>
                  <a:lnTo>
                    <a:pt x="6120" y="17896"/>
                  </a:lnTo>
                  <a:cubicBezTo>
                    <a:pt x="6213" y="17913"/>
                    <a:pt x="6305" y="17913"/>
                    <a:pt x="6387" y="17913"/>
                  </a:cubicBezTo>
                  <a:lnTo>
                    <a:pt x="15223" y="17913"/>
                  </a:lnTo>
                  <a:cubicBezTo>
                    <a:pt x="15315" y="17896"/>
                    <a:pt x="15398" y="17896"/>
                    <a:pt x="15490" y="17878"/>
                  </a:cubicBezTo>
                  <a:close/>
                  <a:moveTo>
                    <a:pt x="6387" y="3704"/>
                  </a:moveTo>
                  <a:lnTo>
                    <a:pt x="15223" y="3704"/>
                  </a:lnTo>
                  <a:cubicBezTo>
                    <a:pt x="15305" y="3704"/>
                    <a:pt x="15398" y="3704"/>
                    <a:pt x="15490" y="3722"/>
                  </a:cubicBezTo>
                  <a:lnTo>
                    <a:pt x="15490" y="3722"/>
                  </a:lnTo>
                  <a:lnTo>
                    <a:pt x="15665" y="3757"/>
                  </a:lnTo>
                  <a:cubicBezTo>
                    <a:pt x="16447" y="3896"/>
                    <a:pt x="17187" y="4400"/>
                    <a:pt x="17794" y="5217"/>
                  </a:cubicBezTo>
                  <a:cubicBezTo>
                    <a:pt x="18000" y="5496"/>
                    <a:pt x="18195" y="5791"/>
                    <a:pt x="18370" y="6139"/>
                  </a:cubicBezTo>
                  <a:lnTo>
                    <a:pt x="18545" y="6470"/>
                  </a:lnTo>
                  <a:lnTo>
                    <a:pt x="18535" y="6487"/>
                  </a:lnTo>
                  <a:cubicBezTo>
                    <a:pt x="19101" y="7739"/>
                    <a:pt x="19419" y="9252"/>
                    <a:pt x="19419" y="10817"/>
                  </a:cubicBezTo>
                  <a:cubicBezTo>
                    <a:pt x="19419" y="12383"/>
                    <a:pt x="19111" y="13896"/>
                    <a:pt x="18545" y="15148"/>
                  </a:cubicBezTo>
                  <a:cubicBezTo>
                    <a:pt x="18555" y="15165"/>
                    <a:pt x="18566" y="15183"/>
                    <a:pt x="18576" y="15200"/>
                  </a:cubicBezTo>
                  <a:cubicBezTo>
                    <a:pt x="18607" y="15252"/>
                    <a:pt x="18627" y="15287"/>
                    <a:pt x="18658" y="15322"/>
                  </a:cubicBezTo>
                  <a:cubicBezTo>
                    <a:pt x="18710" y="15391"/>
                    <a:pt x="18761" y="15478"/>
                    <a:pt x="18813" y="15548"/>
                  </a:cubicBezTo>
                  <a:cubicBezTo>
                    <a:pt x="18843" y="15583"/>
                    <a:pt x="18874" y="15635"/>
                    <a:pt x="18905" y="15670"/>
                  </a:cubicBezTo>
                  <a:cubicBezTo>
                    <a:pt x="18957" y="15739"/>
                    <a:pt x="19018" y="15809"/>
                    <a:pt x="19070" y="15861"/>
                  </a:cubicBezTo>
                  <a:cubicBezTo>
                    <a:pt x="19101" y="15896"/>
                    <a:pt x="19131" y="15930"/>
                    <a:pt x="19162" y="15965"/>
                  </a:cubicBezTo>
                  <a:cubicBezTo>
                    <a:pt x="19224" y="16035"/>
                    <a:pt x="19296" y="16104"/>
                    <a:pt x="19358" y="16157"/>
                  </a:cubicBezTo>
                  <a:cubicBezTo>
                    <a:pt x="19378" y="16174"/>
                    <a:pt x="19409" y="16209"/>
                    <a:pt x="19430" y="16226"/>
                  </a:cubicBezTo>
                  <a:cubicBezTo>
                    <a:pt x="19522" y="16313"/>
                    <a:pt x="19615" y="16383"/>
                    <a:pt x="19707" y="16452"/>
                  </a:cubicBezTo>
                  <a:cubicBezTo>
                    <a:pt x="19728" y="16470"/>
                    <a:pt x="19738" y="16470"/>
                    <a:pt x="19759" y="16487"/>
                  </a:cubicBezTo>
                  <a:cubicBezTo>
                    <a:pt x="19841" y="16539"/>
                    <a:pt x="19923" y="16591"/>
                    <a:pt x="19995" y="16626"/>
                  </a:cubicBezTo>
                  <a:cubicBezTo>
                    <a:pt x="20026" y="16644"/>
                    <a:pt x="20067" y="16661"/>
                    <a:pt x="20098" y="16678"/>
                  </a:cubicBezTo>
                  <a:cubicBezTo>
                    <a:pt x="20160" y="16713"/>
                    <a:pt x="20232" y="16731"/>
                    <a:pt x="20294" y="16765"/>
                  </a:cubicBezTo>
                  <a:cubicBezTo>
                    <a:pt x="20335" y="16783"/>
                    <a:pt x="20376" y="16800"/>
                    <a:pt x="20417" y="16800"/>
                  </a:cubicBezTo>
                  <a:cubicBezTo>
                    <a:pt x="20448" y="16817"/>
                    <a:pt x="20479" y="16817"/>
                    <a:pt x="20510" y="16817"/>
                  </a:cubicBezTo>
                  <a:cubicBezTo>
                    <a:pt x="21219" y="15026"/>
                    <a:pt x="21600" y="12957"/>
                    <a:pt x="21600" y="10800"/>
                  </a:cubicBezTo>
                  <a:cubicBezTo>
                    <a:pt x="21600" y="8539"/>
                    <a:pt x="21189" y="6383"/>
                    <a:pt x="20407" y="4539"/>
                  </a:cubicBezTo>
                  <a:cubicBezTo>
                    <a:pt x="19790" y="3078"/>
                    <a:pt x="18957" y="1878"/>
                    <a:pt x="18010" y="1096"/>
                  </a:cubicBezTo>
                  <a:cubicBezTo>
                    <a:pt x="17136" y="365"/>
                    <a:pt x="16190" y="0"/>
                    <a:pt x="15213" y="0"/>
                  </a:cubicBezTo>
                  <a:lnTo>
                    <a:pt x="6387" y="0"/>
                  </a:lnTo>
                  <a:cubicBezTo>
                    <a:pt x="5606" y="0"/>
                    <a:pt x="4855" y="226"/>
                    <a:pt x="4135" y="696"/>
                  </a:cubicBezTo>
                  <a:cubicBezTo>
                    <a:pt x="4186" y="748"/>
                    <a:pt x="4227" y="800"/>
                    <a:pt x="4279" y="852"/>
                  </a:cubicBezTo>
                  <a:cubicBezTo>
                    <a:pt x="4310" y="887"/>
                    <a:pt x="4341" y="922"/>
                    <a:pt x="4371" y="957"/>
                  </a:cubicBezTo>
                  <a:cubicBezTo>
                    <a:pt x="4485" y="1078"/>
                    <a:pt x="4587" y="1200"/>
                    <a:pt x="4690" y="1339"/>
                  </a:cubicBezTo>
                  <a:cubicBezTo>
                    <a:pt x="4701" y="1357"/>
                    <a:pt x="4701" y="1357"/>
                    <a:pt x="4711" y="1374"/>
                  </a:cubicBezTo>
                  <a:cubicBezTo>
                    <a:pt x="4803" y="1496"/>
                    <a:pt x="4906" y="1635"/>
                    <a:pt x="4999" y="1757"/>
                  </a:cubicBezTo>
                  <a:cubicBezTo>
                    <a:pt x="5030" y="1809"/>
                    <a:pt x="5061" y="1843"/>
                    <a:pt x="5091" y="1896"/>
                  </a:cubicBezTo>
                  <a:cubicBezTo>
                    <a:pt x="5163" y="2000"/>
                    <a:pt x="5235" y="2104"/>
                    <a:pt x="5297" y="2209"/>
                  </a:cubicBezTo>
                  <a:cubicBezTo>
                    <a:pt x="5328" y="2261"/>
                    <a:pt x="5359" y="2313"/>
                    <a:pt x="5390" y="2348"/>
                  </a:cubicBezTo>
                  <a:cubicBezTo>
                    <a:pt x="5472" y="2470"/>
                    <a:pt x="5544" y="2609"/>
                    <a:pt x="5616" y="2748"/>
                  </a:cubicBezTo>
                  <a:cubicBezTo>
                    <a:pt x="5626" y="2783"/>
                    <a:pt x="5647" y="2800"/>
                    <a:pt x="5657" y="2835"/>
                  </a:cubicBezTo>
                  <a:cubicBezTo>
                    <a:pt x="5750" y="2991"/>
                    <a:pt x="5832" y="3165"/>
                    <a:pt x="5914" y="3339"/>
                  </a:cubicBezTo>
                  <a:cubicBezTo>
                    <a:pt x="5935" y="3391"/>
                    <a:pt x="5955" y="3426"/>
                    <a:pt x="5976" y="3478"/>
                  </a:cubicBezTo>
                  <a:cubicBezTo>
                    <a:pt x="6017" y="3565"/>
                    <a:pt x="6058" y="3652"/>
                    <a:pt x="6099" y="3739"/>
                  </a:cubicBezTo>
                  <a:cubicBezTo>
                    <a:pt x="6202" y="3704"/>
                    <a:pt x="6295" y="3704"/>
                    <a:pt x="6387" y="3704"/>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grpSp>
      <p:pic>
        <p:nvPicPr>
          <p:cNvPr descr="Icon&#10;&#10;Description automatically generated" id="632" name="Google Shape;632;p62"/>
          <p:cNvPicPr preferRelativeResize="0"/>
          <p:nvPr/>
        </p:nvPicPr>
        <p:blipFill rotWithShape="1">
          <a:blip r:embed="rId3">
            <a:alphaModFix/>
          </a:blip>
          <a:srcRect b="0" l="0" r="0" t="0"/>
          <a:stretch/>
        </p:blipFill>
        <p:spPr>
          <a:xfrm>
            <a:off x="3988153" y="2312750"/>
            <a:ext cx="704800" cy="704800"/>
          </a:xfrm>
          <a:prstGeom prst="rect">
            <a:avLst/>
          </a:prstGeom>
          <a:noFill/>
          <a:ln>
            <a:noFill/>
          </a:ln>
        </p:spPr>
      </p:pic>
      <p:pic>
        <p:nvPicPr>
          <p:cNvPr id="633" name="Google Shape;633;p62"/>
          <p:cNvPicPr preferRelativeResize="0"/>
          <p:nvPr/>
        </p:nvPicPr>
        <p:blipFill rotWithShape="1">
          <a:blip r:embed="rId4">
            <a:alphaModFix/>
          </a:blip>
          <a:srcRect b="0" l="0" r="0" t="0"/>
          <a:stretch/>
        </p:blipFill>
        <p:spPr>
          <a:xfrm>
            <a:off x="7499046" y="2404374"/>
            <a:ext cx="704800" cy="704800"/>
          </a:xfrm>
          <a:prstGeom prst="rect">
            <a:avLst/>
          </a:prstGeom>
          <a:noFill/>
          <a:ln>
            <a:noFill/>
          </a:ln>
        </p:spPr>
      </p:pic>
      <p:pic>
        <p:nvPicPr>
          <p:cNvPr id="634" name="Google Shape;634;p62"/>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635" name="Google Shape;635;p62"/>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3"/>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Pricing Objection</a:t>
            </a:r>
            <a:endParaRPr b="1" i="0" sz="2667" u="none" cap="none" strike="noStrike">
              <a:solidFill>
                <a:srgbClr val="FF9419"/>
              </a:solidFill>
              <a:latin typeface="Signika"/>
              <a:ea typeface="Signika"/>
              <a:cs typeface="Signika"/>
              <a:sym typeface="Signika"/>
            </a:endParaRPr>
          </a:p>
        </p:txBody>
      </p:sp>
      <p:pic>
        <p:nvPicPr>
          <p:cNvPr id="641" name="Google Shape;641;p63"/>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642" name="Google Shape;642;p63"/>
          <p:cNvSpPr txBox="1"/>
          <p:nvPr/>
        </p:nvSpPr>
        <p:spPr>
          <a:xfrm>
            <a:off x="8506649" y="3764872"/>
            <a:ext cx="2847300" cy="4612200"/>
          </a:xfrm>
          <a:prstGeom prst="rect">
            <a:avLst/>
          </a:prstGeom>
          <a:noFill/>
          <a:ln>
            <a:noFill/>
          </a:ln>
        </p:spPr>
        <p:txBody>
          <a:bodyPr anchorCtr="0" anchor="t" bIns="91425" lIns="91425" spcFirstLastPara="1" rIns="91425" wrap="square" tIns="91425">
            <a:noAutofit/>
          </a:bodyPr>
          <a:lstStyle/>
          <a:p>
            <a:pPr indent="0" lvl="0" marL="155575" marR="0" rtl="0" algn="just">
              <a:lnSpc>
                <a:spcPct val="115000"/>
              </a:lnSpc>
              <a:spcBef>
                <a:spcPts val="0"/>
              </a:spcBef>
              <a:spcAft>
                <a:spcPts val="0"/>
              </a:spcAft>
              <a:buClr>
                <a:srgbClr val="000000"/>
              </a:buClr>
              <a:buSzPts val="1150"/>
              <a:buFont typeface="Roboto"/>
              <a:buNone/>
            </a:pPr>
            <a:r>
              <a:rPr b="0" i="0" lang="en-MY" sz="1200" u="none" cap="none" strike="noStrike">
                <a:solidFill>
                  <a:srgbClr val="000000"/>
                </a:solidFill>
                <a:latin typeface="Roboto"/>
                <a:ea typeface="Roboto"/>
                <a:cs typeface="Roboto"/>
                <a:sym typeface="Roboto"/>
              </a:rPr>
              <a:t>Quantify the value that our product can provide to the merchant. Provide a breakdown, in ringgit, of how much they are able to:</a:t>
            </a:r>
            <a:endParaRPr/>
          </a:p>
          <a:p>
            <a:pPr indent="-285750" lvl="0" marL="441325" marR="0" rtl="0" algn="just">
              <a:lnSpc>
                <a:spcPct val="115000"/>
              </a:lnSpc>
              <a:spcBef>
                <a:spcPts val="0"/>
              </a:spcBef>
              <a:spcAft>
                <a:spcPts val="0"/>
              </a:spcAft>
              <a:buClr>
                <a:srgbClr val="000000"/>
              </a:buClr>
              <a:buSzPts val="1150"/>
              <a:buFont typeface="Roboto"/>
              <a:buChar char="●"/>
            </a:pPr>
            <a:r>
              <a:rPr b="1" i="0" lang="en-MY" sz="1100" u="none" cap="none" strike="noStrike">
                <a:solidFill>
                  <a:srgbClr val="000000"/>
                </a:solidFill>
                <a:latin typeface="Roboto"/>
                <a:ea typeface="Roboto"/>
                <a:cs typeface="Roboto"/>
                <a:sym typeface="Roboto"/>
              </a:rPr>
              <a:t>SAVE </a:t>
            </a:r>
            <a:r>
              <a:rPr b="0" i="0" lang="en-MY" sz="1100" u="none" cap="none" strike="noStrike">
                <a:solidFill>
                  <a:srgbClr val="000000"/>
                </a:solidFill>
                <a:latin typeface="Roboto"/>
                <a:ea typeface="Roboto"/>
                <a:cs typeface="Roboto"/>
                <a:sym typeface="Roboto"/>
              </a:rPr>
              <a:t>by using BEEP QR to reduce headcount and manpower</a:t>
            </a:r>
            <a:endParaRPr/>
          </a:p>
          <a:p>
            <a:pPr indent="-285750" lvl="0" marL="441325" marR="0" rtl="0" algn="just">
              <a:lnSpc>
                <a:spcPct val="115000"/>
              </a:lnSpc>
              <a:spcBef>
                <a:spcPts val="0"/>
              </a:spcBef>
              <a:spcAft>
                <a:spcPts val="0"/>
              </a:spcAft>
              <a:buClr>
                <a:srgbClr val="000000"/>
              </a:buClr>
              <a:buSzPts val="1150"/>
              <a:buFont typeface="Roboto"/>
              <a:buChar char="●"/>
            </a:pPr>
            <a:r>
              <a:rPr b="1" i="0" lang="en-MY" sz="1100" u="none" cap="none" strike="noStrike">
                <a:solidFill>
                  <a:srgbClr val="000000"/>
                </a:solidFill>
                <a:latin typeface="Roboto"/>
                <a:ea typeface="Roboto"/>
                <a:cs typeface="Roboto"/>
                <a:sym typeface="Roboto"/>
              </a:rPr>
              <a:t>EARN </a:t>
            </a:r>
            <a:r>
              <a:rPr b="0" i="0" lang="en-MY" sz="1100" u="none" cap="none" strike="noStrike">
                <a:solidFill>
                  <a:srgbClr val="000000"/>
                </a:solidFill>
                <a:latin typeface="Roboto"/>
                <a:ea typeface="Roboto"/>
                <a:cs typeface="Roboto"/>
                <a:sym typeface="Roboto"/>
              </a:rPr>
              <a:t>by using BEEP Cashback and BEEP delivery;</a:t>
            </a:r>
            <a:endParaRPr/>
          </a:p>
        </p:txBody>
      </p:sp>
      <p:sp>
        <p:nvSpPr>
          <p:cNvPr id="643" name="Google Shape;643;p63"/>
          <p:cNvSpPr/>
          <p:nvPr/>
        </p:nvSpPr>
        <p:spPr>
          <a:xfrm>
            <a:off x="838201" y="1355800"/>
            <a:ext cx="10515600" cy="369300"/>
          </a:xfrm>
          <a:prstGeom prst="rect">
            <a:avLst/>
          </a:prstGeom>
          <a:solidFill>
            <a:srgbClr val="7030A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Framework for Pricing Objection</a:t>
            </a:r>
            <a:endParaRPr b="1" i="0" sz="1800" u="none" cap="none" strike="noStrike">
              <a:solidFill>
                <a:srgbClr val="FFFFFF"/>
              </a:solidFill>
              <a:latin typeface="Roboto"/>
              <a:ea typeface="Roboto"/>
              <a:cs typeface="Roboto"/>
              <a:sym typeface="Roboto"/>
            </a:endParaRPr>
          </a:p>
        </p:txBody>
      </p:sp>
      <p:sp>
        <p:nvSpPr>
          <p:cNvPr id="644" name="Google Shape;644;p63"/>
          <p:cNvSpPr/>
          <p:nvPr/>
        </p:nvSpPr>
        <p:spPr>
          <a:xfrm>
            <a:off x="838200" y="1896176"/>
            <a:ext cx="2850876" cy="1708099"/>
          </a:xfrm>
          <a:custGeom>
            <a:rect b="b" l="l" r="r" t="t"/>
            <a:pathLst>
              <a:path extrusionOk="0" h="21518" w="21600">
                <a:moveTo>
                  <a:pt x="21214" y="5721"/>
                </a:moveTo>
                <a:lnTo>
                  <a:pt x="20317" y="4315"/>
                </a:lnTo>
                <a:lnTo>
                  <a:pt x="20157" y="4073"/>
                </a:lnTo>
                <a:lnTo>
                  <a:pt x="19996" y="3830"/>
                </a:lnTo>
                <a:lnTo>
                  <a:pt x="19683" y="3333"/>
                </a:lnTo>
                <a:lnTo>
                  <a:pt x="19522" y="3091"/>
                </a:lnTo>
                <a:lnTo>
                  <a:pt x="19362" y="2848"/>
                </a:lnTo>
                <a:lnTo>
                  <a:pt x="17882" y="533"/>
                </a:lnTo>
                <a:cubicBezTo>
                  <a:pt x="17663" y="194"/>
                  <a:pt x="17372" y="0"/>
                  <a:pt x="17073" y="0"/>
                </a:cubicBezTo>
                <a:lnTo>
                  <a:pt x="1487" y="0"/>
                </a:lnTo>
                <a:cubicBezTo>
                  <a:pt x="838" y="0"/>
                  <a:pt x="313" y="873"/>
                  <a:pt x="313" y="1952"/>
                </a:cubicBezTo>
                <a:lnTo>
                  <a:pt x="313" y="11709"/>
                </a:lnTo>
                <a:lnTo>
                  <a:pt x="313" y="12364"/>
                </a:lnTo>
                <a:lnTo>
                  <a:pt x="313" y="20012"/>
                </a:lnTo>
                <a:cubicBezTo>
                  <a:pt x="131" y="20121"/>
                  <a:pt x="0" y="20400"/>
                  <a:pt x="0" y="20739"/>
                </a:cubicBezTo>
                <a:cubicBezTo>
                  <a:pt x="0" y="21224"/>
                  <a:pt x="262" y="21600"/>
                  <a:pt x="561" y="21503"/>
                </a:cubicBezTo>
                <a:cubicBezTo>
                  <a:pt x="744" y="21442"/>
                  <a:pt x="889" y="21200"/>
                  <a:pt x="926" y="20897"/>
                </a:cubicBezTo>
                <a:cubicBezTo>
                  <a:pt x="977" y="20497"/>
                  <a:pt x="831" y="20133"/>
                  <a:pt x="620" y="20012"/>
                </a:cubicBezTo>
                <a:lnTo>
                  <a:pt x="620" y="15709"/>
                </a:lnTo>
                <a:cubicBezTo>
                  <a:pt x="620" y="14933"/>
                  <a:pt x="1006" y="14315"/>
                  <a:pt x="1473" y="14327"/>
                </a:cubicBezTo>
                <a:cubicBezTo>
                  <a:pt x="1480" y="14327"/>
                  <a:pt x="1480" y="14327"/>
                  <a:pt x="1487" y="14327"/>
                </a:cubicBezTo>
                <a:lnTo>
                  <a:pt x="17088" y="14327"/>
                </a:lnTo>
                <a:cubicBezTo>
                  <a:pt x="17386" y="14327"/>
                  <a:pt x="17678" y="14133"/>
                  <a:pt x="17897" y="13794"/>
                </a:cubicBezTo>
                <a:lnTo>
                  <a:pt x="19377" y="11479"/>
                </a:lnTo>
                <a:lnTo>
                  <a:pt x="19537" y="11236"/>
                </a:lnTo>
                <a:lnTo>
                  <a:pt x="19697" y="10994"/>
                </a:lnTo>
                <a:lnTo>
                  <a:pt x="20011" y="10497"/>
                </a:lnTo>
                <a:lnTo>
                  <a:pt x="20171" y="10255"/>
                </a:lnTo>
                <a:lnTo>
                  <a:pt x="20332" y="10012"/>
                </a:lnTo>
                <a:lnTo>
                  <a:pt x="21228" y="8606"/>
                </a:lnTo>
                <a:cubicBezTo>
                  <a:pt x="21469" y="8230"/>
                  <a:pt x="21600" y="7721"/>
                  <a:pt x="21600" y="7188"/>
                </a:cubicBezTo>
                <a:cubicBezTo>
                  <a:pt x="21585" y="6606"/>
                  <a:pt x="21454" y="6097"/>
                  <a:pt x="21214" y="5721"/>
                </a:cubicBezTo>
                <a:close/>
                <a:moveTo>
                  <a:pt x="20995" y="8194"/>
                </a:moveTo>
                <a:lnTo>
                  <a:pt x="20317" y="9261"/>
                </a:lnTo>
                <a:lnTo>
                  <a:pt x="20157" y="9503"/>
                </a:lnTo>
                <a:lnTo>
                  <a:pt x="19996" y="9745"/>
                </a:lnTo>
                <a:lnTo>
                  <a:pt x="19683" y="10242"/>
                </a:lnTo>
                <a:lnTo>
                  <a:pt x="19522" y="10485"/>
                </a:lnTo>
                <a:lnTo>
                  <a:pt x="19362" y="10727"/>
                </a:lnTo>
                <a:lnTo>
                  <a:pt x="17671" y="13382"/>
                </a:lnTo>
                <a:cubicBezTo>
                  <a:pt x="17510" y="13636"/>
                  <a:pt x="17299" y="13770"/>
                  <a:pt x="17080" y="13770"/>
                </a:cubicBezTo>
                <a:lnTo>
                  <a:pt x="1494" y="13770"/>
                </a:lnTo>
                <a:cubicBezTo>
                  <a:pt x="1021" y="13770"/>
                  <a:pt x="634" y="13127"/>
                  <a:pt x="634" y="12339"/>
                </a:cubicBezTo>
                <a:lnTo>
                  <a:pt x="634" y="1927"/>
                </a:lnTo>
                <a:cubicBezTo>
                  <a:pt x="634" y="1139"/>
                  <a:pt x="1021" y="497"/>
                  <a:pt x="1494" y="497"/>
                </a:cubicBezTo>
                <a:lnTo>
                  <a:pt x="17088" y="497"/>
                </a:lnTo>
                <a:cubicBezTo>
                  <a:pt x="17306" y="497"/>
                  <a:pt x="17518" y="642"/>
                  <a:pt x="17678" y="885"/>
                </a:cubicBezTo>
                <a:lnTo>
                  <a:pt x="19369" y="3539"/>
                </a:lnTo>
                <a:lnTo>
                  <a:pt x="19530" y="3782"/>
                </a:lnTo>
                <a:lnTo>
                  <a:pt x="19690" y="4024"/>
                </a:lnTo>
                <a:lnTo>
                  <a:pt x="20004" y="4521"/>
                </a:lnTo>
                <a:lnTo>
                  <a:pt x="20164" y="4764"/>
                </a:lnTo>
                <a:lnTo>
                  <a:pt x="20324" y="5006"/>
                </a:lnTo>
                <a:lnTo>
                  <a:pt x="21002" y="6073"/>
                </a:lnTo>
                <a:cubicBezTo>
                  <a:pt x="21177" y="6352"/>
                  <a:pt x="21272" y="6715"/>
                  <a:pt x="21272" y="7115"/>
                </a:cubicBezTo>
                <a:cubicBezTo>
                  <a:pt x="21265" y="7552"/>
                  <a:pt x="21170" y="7915"/>
                  <a:pt x="20995" y="8194"/>
                </a:cubicBezTo>
                <a:close/>
              </a:path>
            </a:pathLst>
          </a:custGeom>
          <a:solidFill>
            <a:srgbClr val="C1301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45" name="Google Shape;645;p63"/>
          <p:cNvSpPr/>
          <p:nvPr/>
        </p:nvSpPr>
        <p:spPr>
          <a:xfrm>
            <a:off x="3436043" y="2278493"/>
            <a:ext cx="42336" cy="377190"/>
          </a:xfrm>
          <a:custGeom>
            <a:rect b="b" l="l" r="r" t="t"/>
            <a:pathLst>
              <a:path extrusionOk="0" h="21600" w="21600">
                <a:moveTo>
                  <a:pt x="21600" y="2204"/>
                </a:moveTo>
                <a:lnTo>
                  <a:pt x="0" y="0"/>
                </a:lnTo>
                <a:lnTo>
                  <a:pt x="0" y="21600"/>
                </a:lnTo>
                <a:lnTo>
                  <a:pt x="21600" y="19341"/>
                </a:lnTo>
                <a:close/>
              </a:path>
            </a:pathLst>
          </a:custGeom>
          <a:solidFill>
            <a:srgbClr val="4CC1E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46" name="Google Shape;646;p63"/>
          <p:cNvSpPr/>
          <p:nvPr/>
        </p:nvSpPr>
        <p:spPr>
          <a:xfrm>
            <a:off x="3387935" y="1896176"/>
            <a:ext cx="2848014" cy="1704226"/>
          </a:xfrm>
          <a:custGeom>
            <a:rect b="b" l="l" r="r" t="t"/>
            <a:pathLst>
              <a:path extrusionOk="0" h="21518" w="21600">
                <a:moveTo>
                  <a:pt x="21228" y="5734"/>
                </a:moveTo>
                <a:lnTo>
                  <a:pt x="20330" y="4325"/>
                </a:lnTo>
                <a:lnTo>
                  <a:pt x="20170" y="4082"/>
                </a:lnTo>
                <a:lnTo>
                  <a:pt x="20009" y="3839"/>
                </a:lnTo>
                <a:lnTo>
                  <a:pt x="19695" y="3341"/>
                </a:lnTo>
                <a:lnTo>
                  <a:pt x="19535" y="3098"/>
                </a:lnTo>
                <a:lnTo>
                  <a:pt x="19374" y="2855"/>
                </a:lnTo>
                <a:lnTo>
                  <a:pt x="17893" y="535"/>
                </a:lnTo>
                <a:cubicBezTo>
                  <a:pt x="17674" y="194"/>
                  <a:pt x="17389" y="0"/>
                  <a:pt x="17083" y="0"/>
                </a:cubicBezTo>
                <a:lnTo>
                  <a:pt x="1481" y="0"/>
                </a:lnTo>
                <a:cubicBezTo>
                  <a:pt x="832" y="0"/>
                  <a:pt x="306" y="875"/>
                  <a:pt x="306" y="1956"/>
                </a:cubicBezTo>
                <a:lnTo>
                  <a:pt x="306" y="2624"/>
                </a:lnTo>
                <a:lnTo>
                  <a:pt x="620" y="3122"/>
                </a:lnTo>
                <a:lnTo>
                  <a:pt x="620" y="1956"/>
                </a:lnTo>
                <a:cubicBezTo>
                  <a:pt x="620" y="1166"/>
                  <a:pt x="1007" y="522"/>
                  <a:pt x="1481" y="522"/>
                </a:cubicBezTo>
                <a:lnTo>
                  <a:pt x="17083" y="522"/>
                </a:lnTo>
                <a:cubicBezTo>
                  <a:pt x="17302" y="522"/>
                  <a:pt x="17514" y="656"/>
                  <a:pt x="17674" y="911"/>
                </a:cubicBezTo>
                <a:lnTo>
                  <a:pt x="19367" y="3572"/>
                </a:lnTo>
                <a:lnTo>
                  <a:pt x="19528" y="3815"/>
                </a:lnTo>
                <a:lnTo>
                  <a:pt x="19688" y="4058"/>
                </a:lnTo>
                <a:lnTo>
                  <a:pt x="20002" y="4556"/>
                </a:lnTo>
                <a:lnTo>
                  <a:pt x="20162" y="4799"/>
                </a:lnTo>
                <a:lnTo>
                  <a:pt x="20323" y="5042"/>
                </a:lnTo>
                <a:lnTo>
                  <a:pt x="21002" y="6111"/>
                </a:lnTo>
                <a:cubicBezTo>
                  <a:pt x="21177" y="6390"/>
                  <a:pt x="21272" y="6755"/>
                  <a:pt x="21272" y="7155"/>
                </a:cubicBezTo>
                <a:cubicBezTo>
                  <a:pt x="21272" y="7556"/>
                  <a:pt x="21177" y="7921"/>
                  <a:pt x="21002" y="8200"/>
                </a:cubicBezTo>
                <a:lnTo>
                  <a:pt x="20323" y="9269"/>
                </a:lnTo>
                <a:lnTo>
                  <a:pt x="20162" y="9512"/>
                </a:lnTo>
                <a:lnTo>
                  <a:pt x="20002" y="9755"/>
                </a:lnTo>
                <a:lnTo>
                  <a:pt x="19688" y="10253"/>
                </a:lnTo>
                <a:lnTo>
                  <a:pt x="19528" y="10496"/>
                </a:lnTo>
                <a:lnTo>
                  <a:pt x="19367" y="10739"/>
                </a:lnTo>
                <a:lnTo>
                  <a:pt x="17674" y="13400"/>
                </a:lnTo>
                <a:cubicBezTo>
                  <a:pt x="17514" y="13655"/>
                  <a:pt x="17302" y="13789"/>
                  <a:pt x="17083" y="13789"/>
                </a:cubicBezTo>
                <a:lnTo>
                  <a:pt x="1481" y="13789"/>
                </a:lnTo>
                <a:cubicBezTo>
                  <a:pt x="1007" y="13789"/>
                  <a:pt x="620" y="13145"/>
                  <a:pt x="620" y="12355"/>
                </a:cubicBezTo>
                <a:lnTo>
                  <a:pt x="620" y="11189"/>
                </a:lnTo>
                <a:lnTo>
                  <a:pt x="306" y="11687"/>
                </a:lnTo>
                <a:lnTo>
                  <a:pt x="306" y="12355"/>
                </a:lnTo>
                <a:cubicBezTo>
                  <a:pt x="306" y="12404"/>
                  <a:pt x="306" y="12452"/>
                  <a:pt x="314" y="12489"/>
                </a:cubicBezTo>
                <a:lnTo>
                  <a:pt x="314" y="20009"/>
                </a:lnTo>
                <a:cubicBezTo>
                  <a:pt x="131" y="20118"/>
                  <a:pt x="0" y="20397"/>
                  <a:pt x="0" y="20737"/>
                </a:cubicBezTo>
                <a:cubicBezTo>
                  <a:pt x="0" y="21223"/>
                  <a:pt x="263" y="21600"/>
                  <a:pt x="562" y="21503"/>
                </a:cubicBezTo>
                <a:cubicBezTo>
                  <a:pt x="744" y="21442"/>
                  <a:pt x="890" y="21199"/>
                  <a:pt x="927" y="20895"/>
                </a:cubicBezTo>
                <a:cubicBezTo>
                  <a:pt x="978" y="20494"/>
                  <a:pt x="832" y="20130"/>
                  <a:pt x="620" y="20009"/>
                </a:cubicBezTo>
                <a:lnTo>
                  <a:pt x="620" y="15696"/>
                </a:lnTo>
                <a:cubicBezTo>
                  <a:pt x="620" y="14918"/>
                  <a:pt x="1007" y="14311"/>
                  <a:pt x="1474" y="14311"/>
                </a:cubicBezTo>
                <a:cubicBezTo>
                  <a:pt x="1474" y="14311"/>
                  <a:pt x="1481" y="14311"/>
                  <a:pt x="1481" y="14311"/>
                </a:cubicBezTo>
                <a:lnTo>
                  <a:pt x="17083" y="14311"/>
                </a:lnTo>
                <a:cubicBezTo>
                  <a:pt x="17382" y="14311"/>
                  <a:pt x="17674" y="14117"/>
                  <a:pt x="17893" y="13776"/>
                </a:cubicBezTo>
                <a:lnTo>
                  <a:pt x="19374" y="11456"/>
                </a:lnTo>
                <a:lnTo>
                  <a:pt x="19535" y="11213"/>
                </a:lnTo>
                <a:lnTo>
                  <a:pt x="19695" y="10970"/>
                </a:lnTo>
                <a:lnTo>
                  <a:pt x="20009" y="10472"/>
                </a:lnTo>
                <a:lnTo>
                  <a:pt x="20170" y="10229"/>
                </a:lnTo>
                <a:lnTo>
                  <a:pt x="20330" y="9986"/>
                </a:lnTo>
                <a:lnTo>
                  <a:pt x="21228" y="8577"/>
                </a:lnTo>
                <a:cubicBezTo>
                  <a:pt x="21469" y="8200"/>
                  <a:pt x="21600" y="7690"/>
                  <a:pt x="21600" y="7155"/>
                </a:cubicBezTo>
                <a:cubicBezTo>
                  <a:pt x="21600" y="6621"/>
                  <a:pt x="21469" y="6111"/>
                  <a:pt x="21228" y="5734"/>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47" name="Google Shape;647;p63"/>
          <p:cNvSpPr/>
          <p:nvPr/>
        </p:nvSpPr>
        <p:spPr>
          <a:xfrm>
            <a:off x="5985778" y="2278493"/>
            <a:ext cx="42336" cy="377190"/>
          </a:xfrm>
          <a:custGeom>
            <a:rect b="b" l="l" r="r" t="t"/>
            <a:pathLst>
              <a:path extrusionOk="0" h="21600" w="21600">
                <a:moveTo>
                  <a:pt x="21600" y="2204"/>
                </a:moveTo>
                <a:lnTo>
                  <a:pt x="0" y="0"/>
                </a:lnTo>
                <a:lnTo>
                  <a:pt x="0" y="21600"/>
                </a:lnTo>
                <a:lnTo>
                  <a:pt x="21600" y="19341"/>
                </a:lnTo>
                <a:close/>
              </a:path>
            </a:pathLst>
          </a:custGeom>
          <a:solidFill>
            <a:srgbClr val="A2B969"/>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48" name="Google Shape;648;p63"/>
          <p:cNvSpPr/>
          <p:nvPr/>
        </p:nvSpPr>
        <p:spPr>
          <a:xfrm>
            <a:off x="5947292" y="1896176"/>
            <a:ext cx="2846070" cy="1708099"/>
          </a:xfrm>
          <a:custGeom>
            <a:rect b="b" l="l" r="r" t="t"/>
            <a:pathLst>
              <a:path extrusionOk="0" h="21518" w="21600">
                <a:moveTo>
                  <a:pt x="21228" y="5745"/>
                </a:moveTo>
                <a:lnTo>
                  <a:pt x="20015" y="3842"/>
                </a:lnTo>
                <a:lnTo>
                  <a:pt x="19701" y="3345"/>
                </a:lnTo>
                <a:lnTo>
                  <a:pt x="17905" y="533"/>
                </a:lnTo>
                <a:cubicBezTo>
                  <a:pt x="17686" y="194"/>
                  <a:pt x="17401" y="0"/>
                  <a:pt x="17094" y="0"/>
                </a:cubicBezTo>
                <a:lnTo>
                  <a:pt x="1482" y="0"/>
                </a:lnTo>
                <a:cubicBezTo>
                  <a:pt x="832" y="0"/>
                  <a:pt x="307" y="873"/>
                  <a:pt x="307" y="1952"/>
                </a:cubicBezTo>
                <a:lnTo>
                  <a:pt x="307" y="2618"/>
                </a:lnTo>
                <a:lnTo>
                  <a:pt x="621" y="3115"/>
                </a:lnTo>
                <a:lnTo>
                  <a:pt x="621" y="1952"/>
                </a:lnTo>
                <a:cubicBezTo>
                  <a:pt x="621" y="1164"/>
                  <a:pt x="1008" y="521"/>
                  <a:pt x="1482" y="521"/>
                </a:cubicBezTo>
                <a:lnTo>
                  <a:pt x="17094" y="521"/>
                </a:lnTo>
                <a:cubicBezTo>
                  <a:pt x="17314" y="521"/>
                  <a:pt x="17525" y="655"/>
                  <a:pt x="17686" y="909"/>
                </a:cubicBezTo>
                <a:lnTo>
                  <a:pt x="19701" y="4061"/>
                </a:lnTo>
                <a:lnTo>
                  <a:pt x="20015" y="4558"/>
                </a:lnTo>
                <a:lnTo>
                  <a:pt x="21016" y="6121"/>
                </a:lnTo>
                <a:cubicBezTo>
                  <a:pt x="21191" y="6400"/>
                  <a:pt x="21286" y="6764"/>
                  <a:pt x="21286" y="7164"/>
                </a:cubicBezTo>
                <a:cubicBezTo>
                  <a:pt x="21286" y="7564"/>
                  <a:pt x="21191" y="7927"/>
                  <a:pt x="21016" y="8206"/>
                </a:cubicBezTo>
                <a:lnTo>
                  <a:pt x="20015" y="9770"/>
                </a:lnTo>
                <a:lnTo>
                  <a:pt x="19701" y="10267"/>
                </a:lnTo>
                <a:lnTo>
                  <a:pt x="17686" y="13418"/>
                </a:lnTo>
                <a:cubicBezTo>
                  <a:pt x="17525" y="13673"/>
                  <a:pt x="17314" y="13806"/>
                  <a:pt x="17094" y="13806"/>
                </a:cubicBezTo>
                <a:lnTo>
                  <a:pt x="1482" y="13806"/>
                </a:lnTo>
                <a:cubicBezTo>
                  <a:pt x="1008" y="13806"/>
                  <a:pt x="621" y="13164"/>
                  <a:pt x="621" y="12376"/>
                </a:cubicBezTo>
                <a:lnTo>
                  <a:pt x="621" y="11212"/>
                </a:lnTo>
                <a:lnTo>
                  <a:pt x="307" y="11709"/>
                </a:lnTo>
                <a:lnTo>
                  <a:pt x="307" y="12376"/>
                </a:lnTo>
                <a:cubicBezTo>
                  <a:pt x="307" y="12424"/>
                  <a:pt x="307" y="12473"/>
                  <a:pt x="314" y="12509"/>
                </a:cubicBezTo>
                <a:lnTo>
                  <a:pt x="314" y="20012"/>
                </a:lnTo>
                <a:cubicBezTo>
                  <a:pt x="131" y="20121"/>
                  <a:pt x="0" y="20400"/>
                  <a:pt x="0" y="20739"/>
                </a:cubicBezTo>
                <a:cubicBezTo>
                  <a:pt x="0" y="21224"/>
                  <a:pt x="263" y="21600"/>
                  <a:pt x="562" y="21503"/>
                </a:cubicBezTo>
                <a:cubicBezTo>
                  <a:pt x="745" y="21442"/>
                  <a:pt x="891" y="21200"/>
                  <a:pt x="927" y="20897"/>
                </a:cubicBezTo>
                <a:cubicBezTo>
                  <a:pt x="978" y="20497"/>
                  <a:pt x="832" y="20133"/>
                  <a:pt x="621" y="20012"/>
                </a:cubicBezTo>
                <a:lnTo>
                  <a:pt x="621" y="15709"/>
                </a:lnTo>
                <a:cubicBezTo>
                  <a:pt x="621" y="14933"/>
                  <a:pt x="1008" y="14327"/>
                  <a:pt x="1475" y="14327"/>
                </a:cubicBezTo>
                <a:cubicBezTo>
                  <a:pt x="1475" y="14327"/>
                  <a:pt x="1482" y="14327"/>
                  <a:pt x="1482" y="14327"/>
                </a:cubicBezTo>
                <a:lnTo>
                  <a:pt x="17094" y="14327"/>
                </a:lnTo>
                <a:cubicBezTo>
                  <a:pt x="17394" y="14327"/>
                  <a:pt x="17686" y="14133"/>
                  <a:pt x="17905" y="13794"/>
                </a:cubicBezTo>
                <a:lnTo>
                  <a:pt x="19701" y="10982"/>
                </a:lnTo>
                <a:lnTo>
                  <a:pt x="20015" y="10485"/>
                </a:lnTo>
                <a:lnTo>
                  <a:pt x="21228" y="8582"/>
                </a:lnTo>
                <a:cubicBezTo>
                  <a:pt x="21469" y="8206"/>
                  <a:pt x="21600" y="7697"/>
                  <a:pt x="21600" y="7164"/>
                </a:cubicBezTo>
                <a:cubicBezTo>
                  <a:pt x="21593" y="6630"/>
                  <a:pt x="21461" y="6121"/>
                  <a:pt x="21228" y="5745"/>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49" name="Google Shape;649;p63"/>
          <p:cNvSpPr/>
          <p:nvPr/>
        </p:nvSpPr>
        <p:spPr>
          <a:xfrm>
            <a:off x="8506648" y="1896176"/>
            <a:ext cx="2847149" cy="1708099"/>
          </a:xfrm>
          <a:custGeom>
            <a:rect b="b" l="l" r="r" t="t"/>
            <a:pathLst>
              <a:path extrusionOk="0" h="21518" w="21564">
                <a:moveTo>
                  <a:pt x="613" y="9055"/>
                </a:moveTo>
                <a:lnTo>
                  <a:pt x="299" y="9552"/>
                </a:lnTo>
                <a:lnTo>
                  <a:pt x="299" y="4800"/>
                </a:lnTo>
                <a:lnTo>
                  <a:pt x="613" y="5297"/>
                </a:lnTo>
                <a:lnTo>
                  <a:pt x="613" y="9055"/>
                </a:lnTo>
                <a:close/>
                <a:moveTo>
                  <a:pt x="21185" y="5745"/>
                </a:moveTo>
                <a:lnTo>
                  <a:pt x="17862" y="533"/>
                </a:lnTo>
                <a:cubicBezTo>
                  <a:pt x="17643" y="194"/>
                  <a:pt x="17359" y="0"/>
                  <a:pt x="17053" y="0"/>
                </a:cubicBezTo>
                <a:lnTo>
                  <a:pt x="1480" y="0"/>
                </a:lnTo>
                <a:cubicBezTo>
                  <a:pt x="831" y="0"/>
                  <a:pt x="307" y="873"/>
                  <a:pt x="307" y="1952"/>
                </a:cubicBezTo>
                <a:lnTo>
                  <a:pt x="307" y="2618"/>
                </a:lnTo>
                <a:lnTo>
                  <a:pt x="620" y="3115"/>
                </a:lnTo>
                <a:lnTo>
                  <a:pt x="620" y="1952"/>
                </a:lnTo>
                <a:cubicBezTo>
                  <a:pt x="620" y="1164"/>
                  <a:pt x="1006" y="521"/>
                  <a:pt x="1480" y="521"/>
                </a:cubicBezTo>
                <a:lnTo>
                  <a:pt x="17060" y="521"/>
                </a:lnTo>
                <a:cubicBezTo>
                  <a:pt x="17279" y="521"/>
                  <a:pt x="17490" y="667"/>
                  <a:pt x="17651" y="909"/>
                </a:cubicBezTo>
                <a:lnTo>
                  <a:pt x="20952" y="6085"/>
                </a:lnTo>
                <a:cubicBezTo>
                  <a:pt x="21127" y="6364"/>
                  <a:pt x="21236" y="6739"/>
                  <a:pt x="21243" y="7139"/>
                </a:cubicBezTo>
                <a:cubicBezTo>
                  <a:pt x="21243" y="7551"/>
                  <a:pt x="21149" y="7927"/>
                  <a:pt x="20974" y="8206"/>
                </a:cubicBezTo>
                <a:lnTo>
                  <a:pt x="17651" y="13418"/>
                </a:lnTo>
                <a:cubicBezTo>
                  <a:pt x="17490" y="13673"/>
                  <a:pt x="17279" y="13806"/>
                  <a:pt x="17060" y="13806"/>
                </a:cubicBezTo>
                <a:lnTo>
                  <a:pt x="1480" y="13806"/>
                </a:lnTo>
                <a:cubicBezTo>
                  <a:pt x="1006" y="13806"/>
                  <a:pt x="620" y="13164"/>
                  <a:pt x="620" y="12376"/>
                </a:cubicBezTo>
                <a:lnTo>
                  <a:pt x="620" y="11212"/>
                </a:lnTo>
                <a:lnTo>
                  <a:pt x="307" y="11709"/>
                </a:lnTo>
                <a:lnTo>
                  <a:pt x="307" y="12376"/>
                </a:lnTo>
                <a:cubicBezTo>
                  <a:pt x="307" y="12424"/>
                  <a:pt x="307" y="12473"/>
                  <a:pt x="314" y="12509"/>
                </a:cubicBezTo>
                <a:lnTo>
                  <a:pt x="314" y="20012"/>
                </a:lnTo>
                <a:cubicBezTo>
                  <a:pt x="102" y="20133"/>
                  <a:pt x="-36" y="20497"/>
                  <a:pt x="8" y="20897"/>
                </a:cubicBezTo>
                <a:cubicBezTo>
                  <a:pt x="44" y="21200"/>
                  <a:pt x="190" y="21442"/>
                  <a:pt x="372" y="21503"/>
                </a:cubicBezTo>
                <a:cubicBezTo>
                  <a:pt x="671" y="21600"/>
                  <a:pt x="933" y="21224"/>
                  <a:pt x="933" y="20739"/>
                </a:cubicBezTo>
                <a:cubicBezTo>
                  <a:pt x="933" y="20400"/>
                  <a:pt x="802" y="20109"/>
                  <a:pt x="620" y="20012"/>
                </a:cubicBezTo>
                <a:lnTo>
                  <a:pt x="620" y="15709"/>
                </a:lnTo>
                <a:cubicBezTo>
                  <a:pt x="620" y="14933"/>
                  <a:pt x="1006" y="14327"/>
                  <a:pt x="1472" y="14327"/>
                </a:cubicBezTo>
                <a:cubicBezTo>
                  <a:pt x="1472" y="14327"/>
                  <a:pt x="1480" y="14327"/>
                  <a:pt x="1480" y="14327"/>
                </a:cubicBezTo>
                <a:lnTo>
                  <a:pt x="17060" y="14327"/>
                </a:lnTo>
                <a:cubicBezTo>
                  <a:pt x="17359" y="14327"/>
                  <a:pt x="17651" y="14133"/>
                  <a:pt x="17869" y="13794"/>
                </a:cubicBezTo>
                <a:lnTo>
                  <a:pt x="21192" y="8582"/>
                </a:lnTo>
                <a:cubicBezTo>
                  <a:pt x="21433" y="8206"/>
                  <a:pt x="21564" y="7697"/>
                  <a:pt x="21564" y="7164"/>
                </a:cubicBezTo>
                <a:cubicBezTo>
                  <a:pt x="21549" y="6630"/>
                  <a:pt x="21418" y="6121"/>
                  <a:pt x="21185" y="5745"/>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650" name="Google Shape;650;p63"/>
          <p:cNvSpPr/>
          <p:nvPr/>
        </p:nvSpPr>
        <p:spPr>
          <a:xfrm>
            <a:off x="1293375"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Identify</a:t>
            </a:r>
            <a:endParaRPr/>
          </a:p>
        </p:txBody>
      </p:sp>
      <p:sp>
        <p:nvSpPr>
          <p:cNvPr id="651" name="Google Shape;651;p63"/>
          <p:cNvSpPr/>
          <p:nvPr/>
        </p:nvSpPr>
        <p:spPr>
          <a:xfrm>
            <a:off x="3861039"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Pricing Anchor</a:t>
            </a:r>
            <a:endParaRPr/>
          </a:p>
        </p:txBody>
      </p:sp>
      <p:sp>
        <p:nvSpPr>
          <p:cNvPr id="652" name="Google Shape;652;p63"/>
          <p:cNvSpPr/>
          <p:nvPr/>
        </p:nvSpPr>
        <p:spPr>
          <a:xfrm>
            <a:off x="6420126"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Reasoning</a:t>
            </a:r>
            <a:endParaRPr/>
          </a:p>
        </p:txBody>
      </p:sp>
      <p:sp>
        <p:nvSpPr>
          <p:cNvPr id="653" name="Google Shape;653;p63"/>
          <p:cNvSpPr/>
          <p:nvPr/>
        </p:nvSpPr>
        <p:spPr>
          <a:xfrm>
            <a:off x="8977561"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Quantify</a:t>
            </a:r>
            <a:endParaRPr/>
          </a:p>
        </p:txBody>
      </p:sp>
      <p:sp>
        <p:nvSpPr>
          <p:cNvPr id="654" name="Google Shape;654;p63"/>
          <p:cNvSpPr/>
          <p:nvPr/>
        </p:nvSpPr>
        <p:spPr>
          <a:xfrm>
            <a:off x="783298" y="3743893"/>
            <a:ext cx="2592300" cy="11055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Identify the pricing area at which merchant is directing his or her objection</a:t>
            </a:r>
            <a:endParaRPr/>
          </a:p>
          <a:p>
            <a:pPr indent="-171450" lvl="0" marL="327025" marR="0" rtl="0" algn="just">
              <a:lnSpc>
                <a:spcPct val="115000"/>
              </a:lnSpc>
              <a:spcBef>
                <a:spcPts val="0"/>
              </a:spcBef>
              <a:spcAft>
                <a:spcPts val="0"/>
              </a:spcAft>
              <a:buClr>
                <a:srgbClr val="000000"/>
              </a:buClr>
              <a:buSzPts val="1150"/>
              <a:buFont typeface="Arial"/>
              <a:buChar char="•"/>
            </a:pPr>
            <a:r>
              <a:rPr b="0" i="0" lang="en-MY" sz="1100" u="none" cap="none" strike="noStrike">
                <a:solidFill>
                  <a:srgbClr val="000000"/>
                </a:solidFill>
                <a:latin typeface="Roboto"/>
                <a:ea typeface="Roboto"/>
                <a:cs typeface="Roboto"/>
                <a:sym typeface="Roboto"/>
              </a:rPr>
              <a:t>Hardware pricing or is it the recurring software</a:t>
            </a:r>
            <a:endParaRPr/>
          </a:p>
        </p:txBody>
      </p:sp>
      <p:sp>
        <p:nvSpPr>
          <p:cNvPr id="655" name="Google Shape;655;p63"/>
          <p:cNvSpPr/>
          <p:nvPr/>
        </p:nvSpPr>
        <p:spPr>
          <a:xfrm>
            <a:off x="3375668" y="3743893"/>
            <a:ext cx="2708100" cy="19548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Find out their Pricing Anchor. The merchant may compare our pricing to something comparable or to a different product. The primary reason merchant believes they are paying too much is because </a:t>
            </a:r>
            <a:endParaRPr/>
          </a:p>
          <a:p>
            <a:pPr indent="-171450" lvl="0" marL="327025" marR="0" rtl="0" algn="just">
              <a:lnSpc>
                <a:spcPct val="115000"/>
              </a:lnSpc>
              <a:spcBef>
                <a:spcPts val="0"/>
              </a:spcBef>
              <a:spcAft>
                <a:spcPts val="0"/>
              </a:spcAft>
              <a:buClr>
                <a:srgbClr val="000000"/>
              </a:buClr>
              <a:buSzPts val="1150"/>
              <a:buFont typeface="Arial"/>
              <a:buChar char="•"/>
            </a:pPr>
            <a:r>
              <a:rPr b="0" i="0" lang="en-MY" sz="1100" u="none" cap="none" strike="noStrike">
                <a:solidFill>
                  <a:srgbClr val="000000"/>
                </a:solidFill>
                <a:latin typeface="Roboto"/>
                <a:ea typeface="Roboto"/>
                <a:cs typeface="Roboto"/>
                <a:sym typeface="Roboto"/>
              </a:rPr>
              <a:t>They don’t see the value in the system as a whole</a:t>
            </a:r>
            <a:endParaRPr/>
          </a:p>
        </p:txBody>
      </p:sp>
      <p:sp>
        <p:nvSpPr>
          <p:cNvPr id="656" name="Google Shape;656;p63"/>
          <p:cNvSpPr/>
          <p:nvPr/>
        </p:nvSpPr>
        <p:spPr>
          <a:xfrm>
            <a:off x="6006947" y="3750174"/>
            <a:ext cx="2499600" cy="22557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Once you have identified the pricing anchor of the merchant: </a:t>
            </a:r>
            <a:endParaRPr/>
          </a:p>
          <a:p>
            <a:pPr indent="-171450" lvl="0" marL="327025" marR="0" rtl="0" algn="just">
              <a:lnSpc>
                <a:spcPct val="115000"/>
              </a:lnSpc>
              <a:spcBef>
                <a:spcPts val="0"/>
              </a:spcBef>
              <a:spcAft>
                <a:spcPts val="0"/>
              </a:spcAft>
              <a:buClr>
                <a:srgbClr val="000000"/>
              </a:buClr>
              <a:buSzPts val="1150"/>
              <a:buFont typeface="Arial"/>
              <a:buChar char="•"/>
            </a:pPr>
            <a:r>
              <a:rPr b="0" i="0" lang="en-MY" sz="1100" u="none" cap="none" strike="noStrike">
                <a:solidFill>
                  <a:srgbClr val="000000"/>
                </a:solidFill>
                <a:latin typeface="Roboto"/>
                <a:ea typeface="Roboto"/>
                <a:cs typeface="Roboto"/>
                <a:sym typeface="Roboto"/>
              </a:rPr>
              <a:t>Explain to the merchant that the reason our solutions are more expensive than those of our competitors is because they are able to solve their problems. </a:t>
            </a:r>
            <a:endParaRPr/>
          </a:p>
          <a:p>
            <a:pPr indent="-171450" lvl="0" marL="327025" marR="0" rtl="0" algn="just">
              <a:lnSpc>
                <a:spcPct val="115000"/>
              </a:lnSpc>
              <a:spcBef>
                <a:spcPts val="0"/>
              </a:spcBef>
              <a:spcAft>
                <a:spcPts val="0"/>
              </a:spcAft>
              <a:buClr>
                <a:srgbClr val="000000"/>
              </a:buClr>
              <a:buSzPts val="1150"/>
              <a:buFont typeface="Arial"/>
              <a:buChar char="•"/>
            </a:pPr>
            <a:r>
              <a:rPr b="0" i="0" lang="en-MY" sz="1100" u="none" cap="none" strike="noStrike">
                <a:solidFill>
                  <a:srgbClr val="000000"/>
                </a:solidFill>
                <a:latin typeface="Roboto"/>
                <a:ea typeface="Roboto"/>
                <a:cs typeface="Roboto"/>
                <a:sym typeface="Roboto"/>
              </a:rPr>
              <a:t>Connect it to the problems that only we are able to solve. Highlight the areas covered in your needs analysis</a:t>
            </a:r>
            <a:endParaRPr/>
          </a:p>
        </p:txBody>
      </p:sp>
      <p:sp>
        <p:nvSpPr>
          <p:cNvPr id="657" name="Google Shape;657;p63"/>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658" name="Google Shape;658;p63"/>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p:nvPr/>
        </p:nvSpPr>
        <p:spPr>
          <a:xfrm>
            <a:off x="0" y="0"/>
            <a:ext cx="12192000" cy="4716300"/>
          </a:xfrm>
          <a:prstGeom prst="rect">
            <a:avLst/>
          </a:prstGeom>
          <a:solidFill>
            <a:srgbClr val="6BE2D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9" name="Google Shape;269;p46"/>
          <p:cNvSpPr txBox="1"/>
          <p:nvPr/>
        </p:nvSpPr>
        <p:spPr>
          <a:xfrm>
            <a:off x="737159" y="4677138"/>
            <a:ext cx="62508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270" name="Google Shape;270;p46"/>
          <p:cNvPicPr preferRelativeResize="0"/>
          <p:nvPr/>
        </p:nvPicPr>
        <p:blipFill rotWithShape="1">
          <a:blip r:embed="rId3">
            <a:alphaModFix/>
          </a:blip>
          <a:srcRect b="0" l="0" r="0" t="0"/>
          <a:stretch/>
        </p:blipFill>
        <p:spPr>
          <a:xfrm>
            <a:off x="2286000" y="409937"/>
            <a:ext cx="7620000" cy="4267200"/>
          </a:xfrm>
          <a:prstGeom prst="rect">
            <a:avLst/>
          </a:prstGeom>
          <a:noFill/>
          <a:ln>
            <a:noFill/>
          </a:ln>
        </p:spPr>
      </p:pic>
      <p:pic>
        <p:nvPicPr>
          <p:cNvPr descr="Logo, icon&#10;&#10;Description automatically generated" id="271" name="Google Shape;271;p46"/>
          <p:cNvPicPr preferRelativeResize="0"/>
          <p:nvPr/>
        </p:nvPicPr>
        <p:blipFill rotWithShape="1">
          <a:blip r:embed="rId4">
            <a:alphaModFix/>
          </a:blip>
          <a:srcRect b="0" l="0" r="0" t="0"/>
          <a:stretch/>
        </p:blipFill>
        <p:spPr>
          <a:xfrm>
            <a:off x="11325078" y="6063691"/>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72" name="Google Shape;272;p46"/>
          <p:cNvPicPr preferRelativeResize="0"/>
          <p:nvPr/>
        </p:nvPicPr>
        <p:blipFill rotWithShape="1">
          <a:blip r:embed="rId5">
            <a:alphaModFix/>
          </a:blip>
          <a:srcRect b="0" l="0" r="0" t="0"/>
          <a:stretch/>
        </p:blipFill>
        <p:spPr>
          <a:xfrm>
            <a:off x="3274145" y="4876187"/>
            <a:ext cx="791779" cy="791779"/>
          </a:xfrm>
          <a:prstGeom prst="rect">
            <a:avLst/>
          </a:prstGeom>
          <a:noFill/>
          <a:ln>
            <a:noFill/>
          </a:ln>
        </p:spPr>
      </p:pic>
      <p:sp>
        <p:nvSpPr>
          <p:cNvPr id="273" name="Google Shape;273;p46"/>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333"/>
              <a:buFont typeface="Arial"/>
              <a:buNone/>
            </a:pPr>
            <a:fld id="{00000000-1234-1234-1234-123412341234}" type="slidenum">
              <a:rPr lang="en-MY"/>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4"/>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Pricing Objection - Scenario</a:t>
            </a:r>
            <a:endParaRPr b="1" i="0" sz="2667" u="none" cap="none" strike="noStrike">
              <a:solidFill>
                <a:srgbClr val="FF9419"/>
              </a:solidFill>
              <a:latin typeface="Signika"/>
              <a:ea typeface="Signika"/>
              <a:cs typeface="Signika"/>
              <a:sym typeface="Signika"/>
            </a:endParaRPr>
          </a:p>
        </p:txBody>
      </p:sp>
      <p:grpSp>
        <p:nvGrpSpPr>
          <p:cNvPr id="664" name="Google Shape;664;p64"/>
          <p:cNvGrpSpPr/>
          <p:nvPr/>
        </p:nvGrpSpPr>
        <p:grpSpPr>
          <a:xfrm>
            <a:off x="10208511" y="2661830"/>
            <a:ext cx="1148480" cy="1124271"/>
            <a:chOff x="1166860" y="1417147"/>
            <a:chExt cx="1148480" cy="1124271"/>
          </a:xfrm>
        </p:grpSpPr>
        <p:pic>
          <p:nvPicPr>
            <p:cNvPr descr="Icon&#10;&#10;Description automatically generated" id="665" name="Google Shape;665;p64"/>
            <p:cNvPicPr preferRelativeResize="0"/>
            <p:nvPr/>
          </p:nvPicPr>
          <p:blipFill rotWithShape="1">
            <a:blip r:embed="rId3">
              <a:alphaModFix/>
            </a:blip>
            <a:srcRect b="0" l="0" r="0" t="0"/>
            <a:stretch/>
          </p:blipFill>
          <p:spPr>
            <a:xfrm>
              <a:off x="1406770" y="1417147"/>
              <a:ext cx="763345" cy="763345"/>
            </a:xfrm>
            <a:prstGeom prst="rect">
              <a:avLst/>
            </a:prstGeom>
            <a:noFill/>
            <a:ln>
              <a:noFill/>
            </a:ln>
          </p:spPr>
        </p:pic>
        <p:grpSp>
          <p:nvGrpSpPr>
            <p:cNvPr id="666" name="Google Shape;666;p64"/>
            <p:cNvGrpSpPr/>
            <p:nvPr/>
          </p:nvGrpSpPr>
          <p:grpSpPr>
            <a:xfrm>
              <a:off x="1166860" y="2173112"/>
              <a:ext cx="1148480" cy="368305"/>
              <a:chOff x="4589584" y="1858804"/>
              <a:chExt cx="1269600" cy="503700"/>
            </a:xfrm>
          </p:grpSpPr>
          <p:sp>
            <p:nvSpPr>
              <p:cNvPr id="667" name="Google Shape;667;p64"/>
              <p:cNvSpPr/>
              <p:nvPr/>
            </p:nvSpPr>
            <p:spPr>
              <a:xfrm>
                <a:off x="4589584" y="1858804"/>
                <a:ext cx="12696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64"/>
              <p:cNvSpPr txBox="1"/>
              <p:nvPr/>
            </p:nvSpPr>
            <p:spPr>
              <a:xfrm>
                <a:off x="4721091" y="1906898"/>
                <a:ext cx="1056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Merchant</a:t>
                </a:r>
                <a:endParaRPr/>
              </a:p>
            </p:txBody>
          </p:sp>
        </p:grpSp>
      </p:grpSp>
      <p:grpSp>
        <p:nvGrpSpPr>
          <p:cNvPr id="669" name="Google Shape;669;p64"/>
          <p:cNvGrpSpPr/>
          <p:nvPr/>
        </p:nvGrpSpPr>
        <p:grpSpPr>
          <a:xfrm>
            <a:off x="327040" y="2585757"/>
            <a:ext cx="1148480" cy="1124271"/>
            <a:chOff x="1166860" y="1417147"/>
            <a:chExt cx="1148480" cy="1124271"/>
          </a:xfrm>
        </p:grpSpPr>
        <p:pic>
          <p:nvPicPr>
            <p:cNvPr id="670" name="Google Shape;670;p64"/>
            <p:cNvPicPr preferRelativeResize="0"/>
            <p:nvPr/>
          </p:nvPicPr>
          <p:blipFill rotWithShape="1">
            <a:blip r:embed="rId4">
              <a:alphaModFix/>
            </a:blip>
            <a:srcRect b="0" l="0" r="0" t="0"/>
            <a:stretch/>
          </p:blipFill>
          <p:spPr>
            <a:xfrm>
              <a:off x="1406770" y="1417147"/>
              <a:ext cx="763345" cy="763345"/>
            </a:xfrm>
            <a:prstGeom prst="rect">
              <a:avLst/>
            </a:prstGeom>
            <a:noFill/>
            <a:ln>
              <a:noFill/>
            </a:ln>
          </p:spPr>
        </p:pic>
        <p:grpSp>
          <p:nvGrpSpPr>
            <p:cNvPr id="671" name="Google Shape;671;p64"/>
            <p:cNvGrpSpPr/>
            <p:nvPr/>
          </p:nvGrpSpPr>
          <p:grpSpPr>
            <a:xfrm>
              <a:off x="1166860" y="2173112"/>
              <a:ext cx="1148480" cy="368305"/>
              <a:chOff x="4589584" y="1858804"/>
              <a:chExt cx="1269600" cy="503700"/>
            </a:xfrm>
          </p:grpSpPr>
          <p:sp>
            <p:nvSpPr>
              <p:cNvPr id="672" name="Google Shape;672;p64"/>
              <p:cNvSpPr/>
              <p:nvPr/>
            </p:nvSpPr>
            <p:spPr>
              <a:xfrm>
                <a:off x="4589584" y="1858804"/>
                <a:ext cx="1269600" cy="503700"/>
              </a:xfrm>
              <a:prstGeom prst="hexagon">
                <a:avLst>
                  <a:gd fmla="val 25000" name="adj"/>
                  <a:gd fmla="val 115470" name="vf"/>
                </a:avLst>
              </a:prstGeom>
              <a:solidFill>
                <a:srgbClr val="FF9418"/>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64"/>
              <p:cNvSpPr txBox="1"/>
              <p:nvPr/>
            </p:nvSpPr>
            <p:spPr>
              <a:xfrm>
                <a:off x="4721091" y="1906898"/>
                <a:ext cx="1047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StoreHub</a:t>
                </a:r>
                <a:endParaRPr b="1" i="0" sz="1400" u="none" cap="none" strike="noStrike">
                  <a:solidFill>
                    <a:srgbClr val="FFFFFF"/>
                  </a:solidFill>
                  <a:latin typeface="Roboto"/>
                  <a:ea typeface="Roboto"/>
                  <a:cs typeface="Roboto"/>
                  <a:sym typeface="Roboto"/>
                </a:endParaRPr>
              </a:p>
            </p:txBody>
          </p:sp>
        </p:grpSp>
      </p:grpSp>
      <p:grpSp>
        <p:nvGrpSpPr>
          <p:cNvPr id="674" name="Google Shape;674;p64"/>
          <p:cNvGrpSpPr/>
          <p:nvPr/>
        </p:nvGrpSpPr>
        <p:grpSpPr>
          <a:xfrm>
            <a:off x="4005005" y="2061438"/>
            <a:ext cx="5494805" cy="412652"/>
            <a:chOff x="4396750" y="5351624"/>
            <a:chExt cx="3180600" cy="885900"/>
          </a:xfrm>
        </p:grpSpPr>
        <p:sp>
          <p:nvSpPr>
            <p:cNvPr id="675" name="Google Shape;675;p64"/>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64"/>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feel that your pricing is a little high</a:t>
              </a:r>
              <a:endParaRPr/>
            </a:p>
          </p:txBody>
        </p:sp>
      </p:grpSp>
      <p:grpSp>
        <p:nvGrpSpPr>
          <p:cNvPr id="677" name="Google Shape;677;p64"/>
          <p:cNvGrpSpPr/>
          <p:nvPr/>
        </p:nvGrpSpPr>
        <p:grpSpPr>
          <a:xfrm>
            <a:off x="2027414" y="2569534"/>
            <a:ext cx="6039007" cy="626399"/>
            <a:chOff x="4348313" y="5406857"/>
            <a:chExt cx="3180601" cy="1344780"/>
          </a:xfrm>
        </p:grpSpPr>
        <p:sp>
          <p:nvSpPr>
            <p:cNvPr id="678" name="Google Shape;678;p64"/>
            <p:cNvSpPr/>
            <p:nvPr/>
          </p:nvSpPr>
          <p:spPr>
            <a:xfrm>
              <a:off x="4348314" y="5406857"/>
              <a:ext cx="3180600" cy="8997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64"/>
            <p:cNvSpPr/>
            <p:nvPr/>
          </p:nvSpPr>
          <p:spPr>
            <a:xfrm>
              <a:off x="4348313" y="5430137"/>
              <a:ext cx="31806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Which part of our pricing do you feel is expensive? Is it the hardware or the software?</a:t>
              </a:r>
              <a:endParaRPr/>
            </a:p>
          </p:txBody>
        </p:sp>
      </p:grpSp>
      <p:grpSp>
        <p:nvGrpSpPr>
          <p:cNvPr id="680" name="Google Shape;680;p64"/>
          <p:cNvGrpSpPr/>
          <p:nvPr/>
        </p:nvGrpSpPr>
        <p:grpSpPr>
          <a:xfrm>
            <a:off x="3975867" y="3076738"/>
            <a:ext cx="5523430" cy="641282"/>
            <a:chOff x="4396750" y="5351624"/>
            <a:chExt cx="3180600" cy="1376733"/>
          </a:xfrm>
        </p:grpSpPr>
        <p:sp>
          <p:nvSpPr>
            <p:cNvPr id="681" name="Google Shape;681;p64"/>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64"/>
            <p:cNvSpPr/>
            <p:nvPr/>
          </p:nvSpPr>
          <p:spPr>
            <a:xfrm>
              <a:off x="4480197" y="5406857"/>
              <a:ext cx="30486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It’s the software. I think having to pay RM2490 every year is very expensive</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683" name="Google Shape;683;p64"/>
          <p:cNvGrpSpPr/>
          <p:nvPr/>
        </p:nvGrpSpPr>
        <p:grpSpPr>
          <a:xfrm>
            <a:off x="2027414" y="3611514"/>
            <a:ext cx="6039005" cy="922605"/>
            <a:chOff x="4348314" y="5406857"/>
            <a:chExt cx="3180600" cy="1200214"/>
          </a:xfrm>
        </p:grpSpPr>
        <p:sp>
          <p:nvSpPr>
            <p:cNvPr id="684" name="Google Shape;684;p64"/>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64"/>
            <p:cNvSpPr/>
            <p:nvPr/>
          </p:nvSpPr>
          <p:spPr>
            <a:xfrm>
              <a:off x="4805121" y="5446071"/>
              <a:ext cx="2267100" cy="11610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Oh I see. Why do you think that’s expensive, are you comparing the pricing with another system?</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686" name="Google Shape;686;p64"/>
          <p:cNvGrpSpPr/>
          <p:nvPr/>
        </p:nvGrpSpPr>
        <p:grpSpPr>
          <a:xfrm>
            <a:off x="3975843" y="4415115"/>
            <a:ext cx="5533608" cy="1120385"/>
            <a:chOff x="4396750" y="5351624"/>
            <a:chExt cx="3180600" cy="1376733"/>
          </a:xfrm>
        </p:grpSpPr>
        <p:sp>
          <p:nvSpPr>
            <p:cNvPr id="687" name="Google Shape;687;p64"/>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64"/>
            <p:cNvSpPr/>
            <p:nvPr/>
          </p:nvSpPr>
          <p:spPr>
            <a:xfrm>
              <a:off x="4516783" y="5406857"/>
              <a:ext cx="30123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Yeah I’m comparing it with other POS vendors that are providing one off payment and don't require me to make repeated payments</a:t>
              </a:r>
              <a:endParaRPr/>
            </a:p>
          </p:txBody>
        </p:sp>
      </p:grpSp>
      <p:grpSp>
        <p:nvGrpSpPr>
          <p:cNvPr id="689" name="Google Shape;689;p64"/>
          <p:cNvGrpSpPr/>
          <p:nvPr/>
        </p:nvGrpSpPr>
        <p:grpSpPr>
          <a:xfrm>
            <a:off x="2027414" y="5232043"/>
            <a:ext cx="6039005" cy="1509192"/>
            <a:chOff x="4348314" y="5406857"/>
            <a:chExt cx="3180600" cy="3240000"/>
          </a:xfrm>
        </p:grpSpPr>
        <p:sp>
          <p:nvSpPr>
            <p:cNvPr id="690" name="Google Shape;690;p64"/>
            <p:cNvSpPr/>
            <p:nvPr/>
          </p:nvSpPr>
          <p:spPr>
            <a:xfrm>
              <a:off x="4348314" y="5406857"/>
              <a:ext cx="3180600" cy="32400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64"/>
            <p:cNvSpPr/>
            <p:nvPr/>
          </p:nvSpPr>
          <p:spPr>
            <a:xfrm>
              <a:off x="4378123" y="5464613"/>
              <a:ext cx="3012300" cy="3105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Okay. However, just to clarify, are these systems capable of performing the features we discussed earlier? Just wanted to reiterate that we are a fully integrated system that can help you manage your operations with the POS and BEEP QR, as well as grow your business with BEEP cashback and BEEP delivery. RM2,490 may appear to be a high price compared to a simple POS system.</a:t>
              </a:r>
              <a:endParaRPr/>
            </a:p>
          </p:txBody>
        </p:sp>
      </p:grpSp>
      <p:grpSp>
        <p:nvGrpSpPr>
          <p:cNvPr id="692" name="Google Shape;692;p64"/>
          <p:cNvGrpSpPr/>
          <p:nvPr/>
        </p:nvGrpSpPr>
        <p:grpSpPr>
          <a:xfrm>
            <a:off x="326902" y="1168691"/>
            <a:ext cx="6966600" cy="735126"/>
            <a:chOff x="326902" y="1169048"/>
            <a:chExt cx="6966600" cy="735126"/>
          </a:xfrm>
        </p:grpSpPr>
        <p:sp>
          <p:nvSpPr>
            <p:cNvPr id="693" name="Google Shape;693;p64"/>
            <p:cNvSpPr/>
            <p:nvPr/>
          </p:nvSpPr>
          <p:spPr>
            <a:xfrm>
              <a:off x="326902" y="1175774"/>
              <a:ext cx="6966600" cy="728400"/>
            </a:xfrm>
            <a:prstGeom prst="homePlate">
              <a:avLst>
                <a:gd fmla="val 50000" name="adj"/>
              </a:avLst>
            </a:prstGeom>
            <a:solidFill>
              <a:srgbClr val="D5FA9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64"/>
            <p:cNvSpPr/>
            <p:nvPr/>
          </p:nvSpPr>
          <p:spPr>
            <a:xfrm>
              <a:off x="326902" y="1169048"/>
              <a:ext cx="6646800" cy="7029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B9419"/>
                </a:buClr>
                <a:buSzPts val="1100"/>
                <a:buFont typeface="Arial"/>
                <a:buNone/>
              </a:pPr>
              <a:r>
                <a:rPr b="0" i="0" lang="en-MY" sz="1400" u="none" cap="none" strike="noStrike">
                  <a:solidFill>
                    <a:srgbClr val="000000"/>
                  </a:solidFill>
                  <a:latin typeface="Roboto"/>
                  <a:ea typeface="Roboto"/>
                  <a:cs typeface="Roboto"/>
                  <a:sym typeface="Roboto"/>
                </a:rPr>
                <a:t>Merchant takes issue with the recurring pricing as the merchant has met with other competitors that offer one off payments for their point of sale (POS) system</a:t>
              </a:r>
              <a:endParaRPr/>
            </a:p>
          </p:txBody>
        </p:sp>
      </p:grpSp>
      <p:pic>
        <p:nvPicPr>
          <p:cNvPr id="695" name="Google Shape;695;p64"/>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696" name="Google Shape;696;p64"/>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697" name="Google Shape;697;p64"/>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5"/>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Feature Objection</a:t>
            </a:r>
            <a:endParaRPr b="1" i="0" sz="2667" u="none" cap="none" strike="noStrike">
              <a:solidFill>
                <a:srgbClr val="FF9419"/>
              </a:solidFill>
              <a:latin typeface="Signika"/>
              <a:ea typeface="Signika"/>
              <a:cs typeface="Signika"/>
              <a:sym typeface="Signika"/>
            </a:endParaRPr>
          </a:p>
        </p:txBody>
      </p:sp>
      <p:pic>
        <p:nvPicPr>
          <p:cNvPr id="703" name="Google Shape;703;p65"/>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704" name="Google Shape;704;p65"/>
          <p:cNvSpPr txBox="1"/>
          <p:nvPr/>
        </p:nvSpPr>
        <p:spPr>
          <a:xfrm>
            <a:off x="8320471" y="3743101"/>
            <a:ext cx="3440100" cy="2882400"/>
          </a:xfrm>
          <a:prstGeom prst="rect">
            <a:avLst/>
          </a:prstGeom>
          <a:noFill/>
          <a:ln>
            <a:noFill/>
          </a:ln>
        </p:spPr>
        <p:txBody>
          <a:bodyPr anchorCtr="0" anchor="t" bIns="91425" lIns="91425" spcFirstLastPara="1" rIns="91425" wrap="square" tIns="91425">
            <a:noAutofit/>
          </a:bodyPr>
          <a:lstStyle/>
          <a:p>
            <a:pPr indent="-228600" lvl="0" marL="384175" marR="0" rtl="0" algn="just">
              <a:lnSpc>
                <a:spcPct val="115000"/>
              </a:lnSpc>
              <a:spcBef>
                <a:spcPts val="0"/>
              </a:spcBef>
              <a:spcAft>
                <a:spcPts val="0"/>
              </a:spcAft>
              <a:buClr>
                <a:srgbClr val="000000"/>
              </a:buClr>
              <a:buSzPts val="1150"/>
              <a:buFont typeface="Arial"/>
              <a:buAutoNum type="arabicPeriod"/>
            </a:pPr>
            <a:r>
              <a:rPr b="0" i="0" lang="en-MY" sz="1200" u="none" cap="none" strike="noStrike">
                <a:solidFill>
                  <a:srgbClr val="000000"/>
                </a:solidFill>
                <a:latin typeface="Roboto"/>
                <a:ea typeface="Roboto"/>
                <a:cs typeface="Roboto"/>
                <a:sym typeface="Roboto"/>
              </a:rPr>
              <a:t>If the feature required is a deal breaker, find out the best workaround solution</a:t>
            </a:r>
            <a:endParaRPr/>
          </a:p>
          <a:p>
            <a:pPr indent="-228600" lvl="1" marL="841375" marR="0" rtl="0" algn="just">
              <a:lnSpc>
                <a:spcPct val="115000"/>
              </a:lnSpc>
              <a:spcBef>
                <a:spcPts val="1600"/>
              </a:spcBef>
              <a:spcAft>
                <a:spcPts val="0"/>
              </a:spcAft>
              <a:buClr>
                <a:srgbClr val="000000"/>
              </a:buClr>
              <a:buSzPts val="1150"/>
              <a:buFont typeface="Arial"/>
              <a:buAutoNum type="alphaLcPeriod"/>
            </a:pPr>
            <a:r>
              <a:rPr b="0" i="0" lang="en-MY" sz="1100" u="none" cap="none" strike="noStrike">
                <a:solidFill>
                  <a:srgbClr val="000000"/>
                </a:solidFill>
                <a:latin typeface="Roboto"/>
                <a:ea typeface="Roboto"/>
                <a:cs typeface="Roboto"/>
                <a:sym typeface="Roboto"/>
              </a:rPr>
              <a:t>If merchant agrees with the workaround, proceed with the solution</a:t>
            </a:r>
            <a:endParaRPr/>
          </a:p>
          <a:p>
            <a:pPr indent="-228600" lvl="1" marL="841375" marR="0" rtl="0" algn="just">
              <a:lnSpc>
                <a:spcPct val="115000"/>
              </a:lnSpc>
              <a:spcBef>
                <a:spcPts val="1600"/>
              </a:spcBef>
              <a:spcAft>
                <a:spcPts val="0"/>
              </a:spcAft>
              <a:buClr>
                <a:srgbClr val="000000"/>
              </a:buClr>
              <a:buSzPts val="1150"/>
              <a:buFont typeface="Arial"/>
              <a:buAutoNum type="alphaLcPeriod"/>
            </a:pPr>
            <a:r>
              <a:rPr b="0" i="0" lang="en-MY" sz="1100" u="none" cap="none" strike="noStrike">
                <a:solidFill>
                  <a:srgbClr val="000000"/>
                </a:solidFill>
                <a:latin typeface="Roboto"/>
                <a:ea typeface="Roboto"/>
                <a:cs typeface="Roboto"/>
                <a:sym typeface="Roboto"/>
              </a:rPr>
              <a:t>If not, redirect merchant as to the trade off that merchant is making</a:t>
            </a:r>
            <a:endParaRPr/>
          </a:p>
          <a:p>
            <a:pPr indent="-155575" lvl="0" marL="384175" marR="0" rtl="0" algn="just">
              <a:lnSpc>
                <a:spcPct val="115000"/>
              </a:lnSpc>
              <a:spcBef>
                <a:spcPts val="0"/>
              </a:spcBef>
              <a:spcAft>
                <a:spcPts val="0"/>
              </a:spcAft>
              <a:buClr>
                <a:srgbClr val="000000"/>
              </a:buClr>
              <a:buSzPts val="1150"/>
              <a:buFont typeface="Arial"/>
              <a:buNone/>
            </a:pPr>
            <a:r>
              <a:t/>
            </a:r>
            <a:endParaRPr b="0" i="0" sz="1200" u="none" cap="none" strike="noStrike">
              <a:solidFill>
                <a:srgbClr val="000000"/>
              </a:solidFill>
              <a:latin typeface="Roboto"/>
              <a:ea typeface="Roboto"/>
              <a:cs typeface="Roboto"/>
              <a:sym typeface="Roboto"/>
            </a:endParaRPr>
          </a:p>
          <a:p>
            <a:pPr indent="-228600" lvl="0" marL="384175" marR="0" rtl="0" algn="just">
              <a:lnSpc>
                <a:spcPct val="115000"/>
              </a:lnSpc>
              <a:spcBef>
                <a:spcPts val="0"/>
              </a:spcBef>
              <a:spcAft>
                <a:spcPts val="0"/>
              </a:spcAft>
              <a:buClr>
                <a:srgbClr val="000000"/>
              </a:buClr>
              <a:buSzPts val="1150"/>
              <a:buFont typeface="Arial"/>
              <a:buAutoNum type="arabicPeriod"/>
            </a:pPr>
            <a:r>
              <a:rPr b="0" i="0" lang="en-MY" sz="1200" u="none" cap="none" strike="noStrike">
                <a:solidFill>
                  <a:srgbClr val="000000"/>
                </a:solidFill>
                <a:latin typeface="Roboto"/>
                <a:ea typeface="Roboto"/>
                <a:cs typeface="Roboto"/>
                <a:sym typeface="Roboto"/>
              </a:rPr>
              <a:t>If the feature required is not a deal breaker and just to solve a mild inconvenience, refocus merchant’s attention on the main value propositions of the solution</a:t>
            </a:r>
            <a:endParaRPr/>
          </a:p>
        </p:txBody>
      </p:sp>
      <p:sp>
        <p:nvSpPr>
          <p:cNvPr id="705" name="Google Shape;705;p65"/>
          <p:cNvSpPr/>
          <p:nvPr/>
        </p:nvSpPr>
        <p:spPr>
          <a:xfrm>
            <a:off x="838201" y="1355800"/>
            <a:ext cx="10515600" cy="369300"/>
          </a:xfrm>
          <a:prstGeom prst="rect">
            <a:avLst/>
          </a:prstGeom>
          <a:solidFill>
            <a:srgbClr val="00206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Framework for Pricing Objection</a:t>
            </a:r>
            <a:endParaRPr b="1" i="0" sz="1800" u="none" cap="none" strike="noStrike">
              <a:solidFill>
                <a:srgbClr val="FFFFFF"/>
              </a:solidFill>
              <a:latin typeface="Roboto"/>
              <a:ea typeface="Roboto"/>
              <a:cs typeface="Roboto"/>
              <a:sym typeface="Roboto"/>
            </a:endParaRPr>
          </a:p>
        </p:txBody>
      </p:sp>
      <p:sp>
        <p:nvSpPr>
          <p:cNvPr id="706" name="Google Shape;706;p65"/>
          <p:cNvSpPr/>
          <p:nvPr/>
        </p:nvSpPr>
        <p:spPr>
          <a:xfrm>
            <a:off x="838200" y="1896176"/>
            <a:ext cx="2850876" cy="1708099"/>
          </a:xfrm>
          <a:custGeom>
            <a:rect b="b" l="l" r="r" t="t"/>
            <a:pathLst>
              <a:path extrusionOk="0" h="21518" w="21600">
                <a:moveTo>
                  <a:pt x="21214" y="5721"/>
                </a:moveTo>
                <a:lnTo>
                  <a:pt x="20317" y="4315"/>
                </a:lnTo>
                <a:lnTo>
                  <a:pt x="20157" y="4073"/>
                </a:lnTo>
                <a:lnTo>
                  <a:pt x="19996" y="3830"/>
                </a:lnTo>
                <a:lnTo>
                  <a:pt x="19683" y="3333"/>
                </a:lnTo>
                <a:lnTo>
                  <a:pt x="19522" y="3091"/>
                </a:lnTo>
                <a:lnTo>
                  <a:pt x="19362" y="2848"/>
                </a:lnTo>
                <a:lnTo>
                  <a:pt x="17882" y="533"/>
                </a:lnTo>
                <a:cubicBezTo>
                  <a:pt x="17663" y="194"/>
                  <a:pt x="17372" y="0"/>
                  <a:pt x="17073" y="0"/>
                </a:cubicBezTo>
                <a:lnTo>
                  <a:pt x="1487" y="0"/>
                </a:lnTo>
                <a:cubicBezTo>
                  <a:pt x="838" y="0"/>
                  <a:pt x="313" y="873"/>
                  <a:pt x="313" y="1952"/>
                </a:cubicBezTo>
                <a:lnTo>
                  <a:pt x="313" y="11709"/>
                </a:lnTo>
                <a:lnTo>
                  <a:pt x="313" y="12364"/>
                </a:lnTo>
                <a:lnTo>
                  <a:pt x="313" y="20012"/>
                </a:lnTo>
                <a:cubicBezTo>
                  <a:pt x="131" y="20121"/>
                  <a:pt x="0" y="20400"/>
                  <a:pt x="0" y="20739"/>
                </a:cubicBezTo>
                <a:cubicBezTo>
                  <a:pt x="0" y="21224"/>
                  <a:pt x="262" y="21600"/>
                  <a:pt x="561" y="21503"/>
                </a:cubicBezTo>
                <a:cubicBezTo>
                  <a:pt x="744" y="21442"/>
                  <a:pt x="889" y="21200"/>
                  <a:pt x="926" y="20897"/>
                </a:cubicBezTo>
                <a:cubicBezTo>
                  <a:pt x="977" y="20497"/>
                  <a:pt x="831" y="20133"/>
                  <a:pt x="620" y="20012"/>
                </a:cubicBezTo>
                <a:lnTo>
                  <a:pt x="620" y="15709"/>
                </a:lnTo>
                <a:cubicBezTo>
                  <a:pt x="620" y="14933"/>
                  <a:pt x="1006" y="14315"/>
                  <a:pt x="1473" y="14327"/>
                </a:cubicBezTo>
                <a:cubicBezTo>
                  <a:pt x="1480" y="14327"/>
                  <a:pt x="1480" y="14327"/>
                  <a:pt x="1487" y="14327"/>
                </a:cubicBezTo>
                <a:lnTo>
                  <a:pt x="17088" y="14327"/>
                </a:lnTo>
                <a:cubicBezTo>
                  <a:pt x="17386" y="14327"/>
                  <a:pt x="17678" y="14133"/>
                  <a:pt x="17897" y="13794"/>
                </a:cubicBezTo>
                <a:lnTo>
                  <a:pt x="19377" y="11479"/>
                </a:lnTo>
                <a:lnTo>
                  <a:pt x="19537" y="11236"/>
                </a:lnTo>
                <a:lnTo>
                  <a:pt x="19697" y="10994"/>
                </a:lnTo>
                <a:lnTo>
                  <a:pt x="20011" y="10497"/>
                </a:lnTo>
                <a:lnTo>
                  <a:pt x="20171" y="10255"/>
                </a:lnTo>
                <a:lnTo>
                  <a:pt x="20332" y="10012"/>
                </a:lnTo>
                <a:lnTo>
                  <a:pt x="21228" y="8606"/>
                </a:lnTo>
                <a:cubicBezTo>
                  <a:pt x="21469" y="8230"/>
                  <a:pt x="21600" y="7721"/>
                  <a:pt x="21600" y="7188"/>
                </a:cubicBezTo>
                <a:cubicBezTo>
                  <a:pt x="21585" y="6606"/>
                  <a:pt x="21454" y="6097"/>
                  <a:pt x="21214" y="5721"/>
                </a:cubicBezTo>
                <a:close/>
                <a:moveTo>
                  <a:pt x="20995" y="8194"/>
                </a:moveTo>
                <a:lnTo>
                  <a:pt x="20317" y="9261"/>
                </a:lnTo>
                <a:lnTo>
                  <a:pt x="20157" y="9503"/>
                </a:lnTo>
                <a:lnTo>
                  <a:pt x="19996" y="9745"/>
                </a:lnTo>
                <a:lnTo>
                  <a:pt x="19683" y="10242"/>
                </a:lnTo>
                <a:lnTo>
                  <a:pt x="19522" y="10485"/>
                </a:lnTo>
                <a:lnTo>
                  <a:pt x="19362" y="10727"/>
                </a:lnTo>
                <a:lnTo>
                  <a:pt x="17671" y="13382"/>
                </a:lnTo>
                <a:cubicBezTo>
                  <a:pt x="17510" y="13636"/>
                  <a:pt x="17299" y="13770"/>
                  <a:pt x="17080" y="13770"/>
                </a:cubicBezTo>
                <a:lnTo>
                  <a:pt x="1494" y="13770"/>
                </a:lnTo>
                <a:cubicBezTo>
                  <a:pt x="1021" y="13770"/>
                  <a:pt x="634" y="13127"/>
                  <a:pt x="634" y="12339"/>
                </a:cubicBezTo>
                <a:lnTo>
                  <a:pt x="634" y="1927"/>
                </a:lnTo>
                <a:cubicBezTo>
                  <a:pt x="634" y="1139"/>
                  <a:pt x="1021" y="497"/>
                  <a:pt x="1494" y="497"/>
                </a:cubicBezTo>
                <a:lnTo>
                  <a:pt x="17088" y="497"/>
                </a:lnTo>
                <a:cubicBezTo>
                  <a:pt x="17306" y="497"/>
                  <a:pt x="17518" y="642"/>
                  <a:pt x="17678" y="885"/>
                </a:cubicBezTo>
                <a:lnTo>
                  <a:pt x="19369" y="3539"/>
                </a:lnTo>
                <a:lnTo>
                  <a:pt x="19530" y="3782"/>
                </a:lnTo>
                <a:lnTo>
                  <a:pt x="19690" y="4024"/>
                </a:lnTo>
                <a:lnTo>
                  <a:pt x="20004" y="4521"/>
                </a:lnTo>
                <a:lnTo>
                  <a:pt x="20164" y="4764"/>
                </a:lnTo>
                <a:lnTo>
                  <a:pt x="20324" y="5006"/>
                </a:lnTo>
                <a:lnTo>
                  <a:pt x="21002" y="6073"/>
                </a:lnTo>
                <a:cubicBezTo>
                  <a:pt x="21177" y="6352"/>
                  <a:pt x="21272" y="6715"/>
                  <a:pt x="21272" y="7115"/>
                </a:cubicBezTo>
                <a:cubicBezTo>
                  <a:pt x="21265" y="7552"/>
                  <a:pt x="21170" y="7915"/>
                  <a:pt x="20995" y="8194"/>
                </a:cubicBezTo>
                <a:close/>
              </a:path>
            </a:pathLst>
          </a:custGeom>
          <a:solidFill>
            <a:srgbClr val="90220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grpSp>
        <p:nvGrpSpPr>
          <p:cNvPr id="707" name="Google Shape;707;p65"/>
          <p:cNvGrpSpPr/>
          <p:nvPr/>
        </p:nvGrpSpPr>
        <p:grpSpPr>
          <a:xfrm>
            <a:off x="3387935" y="1896176"/>
            <a:ext cx="2848014" cy="1704226"/>
            <a:chOff x="3387935" y="1896176"/>
            <a:chExt cx="2848014" cy="1704226"/>
          </a:xfrm>
        </p:grpSpPr>
        <p:sp>
          <p:nvSpPr>
            <p:cNvPr id="708" name="Google Shape;708;p65"/>
            <p:cNvSpPr/>
            <p:nvPr/>
          </p:nvSpPr>
          <p:spPr>
            <a:xfrm>
              <a:off x="3436043" y="2278493"/>
              <a:ext cx="42336" cy="377190"/>
            </a:xfrm>
            <a:custGeom>
              <a:rect b="b" l="l" r="r" t="t"/>
              <a:pathLst>
                <a:path extrusionOk="0" h="21600" w="21600">
                  <a:moveTo>
                    <a:pt x="21600" y="2204"/>
                  </a:moveTo>
                  <a:lnTo>
                    <a:pt x="0" y="0"/>
                  </a:lnTo>
                  <a:lnTo>
                    <a:pt x="0" y="21600"/>
                  </a:lnTo>
                  <a:lnTo>
                    <a:pt x="21600" y="19341"/>
                  </a:lnTo>
                  <a:close/>
                </a:path>
              </a:pathLst>
            </a:custGeom>
            <a:solidFill>
              <a:srgbClr val="D1228D"/>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709" name="Google Shape;709;p65"/>
            <p:cNvSpPr/>
            <p:nvPr/>
          </p:nvSpPr>
          <p:spPr>
            <a:xfrm>
              <a:off x="3387935" y="1896176"/>
              <a:ext cx="2848014" cy="1704226"/>
            </a:xfrm>
            <a:custGeom>
              <a:rect b="b" l="l" r="r" t="t"/>
              <a:pathLst>
                <a:path extrusionOk="0" h="21518" w="21600">
                  <a:moveTo>
                    <a:pt x="21228" y="5734"/>
                  </a:moveTo>
                  <a:lnTo>
                    <a:pt x="20330" y="4325"/>
                  </a:lnTo>
                  <a:lnTo>
                    <a:pt x="20170" y="4082"/>
                  </a:lnTo>
                  <a:lnTo>
                    <a:pt x="20009" y="3839"/>
                  </a:lnTo>
                  <a:lnTo>
                    <a:pt x="19695" y="3341"/>
                  </a:lnTo>
                  <a:lnTo>
                    <a:pt x="19535" y="3098"/>
                  </a:lnTo>
                  <a:lnTo>
                    <a:pt x="19374" y="2855"/>
                  </a:lnTo>
                  <a:lnTo>
                    <a:pt x="17893" y="535"/>
                  </a:lnTo>
                  <a:cubicBezTo>
                    <a:pt x="17674" y="194"/>
                    <a:pt x="17389" y="0"/>
                    <a:pt x="17083" y="0"/>
                  </a:cubicBezTo>
                  <a:lnTo>
                    <a:pt x="1481" y="0"/>
                  </a:lnTo>
                  <a:cubicBezTo>
                    <a:pt x="832" y="0"/>
                    <a:pt x="306" y="875"/>
                    <a:pt x="306" y="1956"/>
                  </a:cubicBezTo>
                  <a:lnTo>
                    <a:pt x="306" y="2624"/>
                  </a:lnTo>
                  <a:lnTo>
                    <a:pt x="620" y="3122"/>
                  </a:lnTo>
                  <a:lnTo>
                    <a:pt x="620" y="1956"/>
                  </a:lnTo>
                  <a:cubicBezTo>
                    <a:pt x="620" y="1166"/>
                    <a:pt x="1007" y="522"/>
                    <a:pt x="1481" y="522"/>
                  </a:cubicBezTo>
                  <a:lnTo>
                    <a:pt x="17083" y="522"/>
                  </a:lnTo>
                  <a:cubicBezTo>
                    <a:pt x="17302" y="522"/>
                    <a:pt x="17514" y="656"/>
                    <a:pt x="17674" y="911"/>
                  </a:cubicBezTo>
                  <a:lnTo>
                    <a:pt x="19367" y="3572"/>
                  </a:lnTo>
                  <a:lnTo>
                    <a:pt x="19528" y="3815"/>
                  </a:lnTo>
                  <a:lnTo>
                    <a:pt x="19688" y="4058"/>
                  </a:lnTo>
                  <a:lnTo>
                    <a:pt x="20002" y="4556"/>
                  </a:lnTo>
                  <a:lnTo>
                    <a:pt x="20162" y="4799"/>
                  </a:lnTo>
                  <a:lnTo>
                    <a:pt x="20323" y="5042"/>
                  </a:lnTo>
                  <a:lnTo>
                    <a:pt x="21002" y="6111"/>
                  </a:lnTo>
                  <a:cubicBezTo>
                    <a:pt x="21177" y="6390"/>
                    <a:pt x="21272" y="6755"/>
                    <a:pt x="21272" y="7155"/>
                  </a:cubicBezTo>
                  <a:cubicBezTo>
                    <a:pt x="21272" y="7556"/>
                    <a:pt x="21177" y="7921"/>
                    <a:pt x="21002" y="8200"/>
                  </a:cubicBezTo>
                  <a:lnTo>
                    <a:pt x="20323" y="9269"/>
                  </a:lnTo>
                  <a:lnTo>
                    <a:pt x="20162" y="9512"/>
                  </a:lnTo>
                  <a:lnTo>
                    <a:pt x="20002" y="9755"/>
                  </a:lnTo>
                  <a:lnTo>
                    <a:pt x="19688" y="10253"/>
                  </a:lnTo>
                  <a:lnTo>
                    <a:pt x="19528" y="10496"/>
                  </a:lnTo>
                  <a:lnTo>
                    <a:pt x="19367" y="10739"/>
                  </a:lnTo>
                  <a:lnTo>
                    <a:pt x="17674" y="13400"/>
                  </a:lnTo>
                  <a:cubicBezTo>
                    <a:pt x="17514" y="13655"/>
                    <a:pt x="17302" y="13789"/>
                    <a:pt x="17083" y="13789"/>
                  </a:cubicBezTo>
                  <a:lnTo>
                    <a:pt x="1481" y="13789"/>
                  </a:lnTo>
                  <a:cubicBezTo>
                    <a:pt x="1007" y="13789"/>
                    <a:pt x="620" y="13145"/>
                    <a:pt x="620" y="12355"/>
                  </a:cubicBezTo>
                  <a:lnTo>
                    <a:pt x="620" y="11189"/>
                  </a:lnTo>
                  <a:lnTo>
                    <a:pt x="306" y="11687"/>
                  </a:lnTo>
                  <a:lnTo>
                    <a:pt x="306" y="12355"/>
                  </a:lnTo>
                  <a:cubicBezTo>
                    <a:pt x="306" y="12404"/>
                    <a:pt x="306" y="12452"/>
                    <a:pt x="314" y="12489"/>
                  </a:cubicBezTo>
                  <a:lnTo>
                    <a:pt x="314" y="20009"/>
                  </a:lnTo>
                  <a:cubicBezTo>
                    <a:pt x="131" y="20118"/>
                    <a:pt x="0" y="20397"/>
                    <a:pt x="0" y="20737"/>
                  </a:cubicBezTo>
                  <a:cubicBezTo>
                    <a:pt x="0" y="21223"/>
                    <a:pt x="263" y="21600"/>
                    <a:pt x="562" y="21503"/>
                  </a:cubicBezTo>
                  <a:cubicBezTo>
                    <a:pt x="744" y="21442"/>
                    <a:pt x="890" y="21199"/>
                    <a:pt x="927" y="20895"/>
                  </a:cubicBezTo>
                  <a:cubicBezTo>
                    <a:pt x="978" y="20494"/>
                    <a:pt x="832" y="20130"/>
                    <a:pt x="620" y="20009"/>
                  </a:cubicBezTo>
                  <a:lnTo>
                    <a:pt x="620" y="15696"/>
                  </a:lnTo>
                  <a:cubicBezTo>
                    <a:pt x="620" y="14918"/>
                    <a:pt x="1007" y="14311"/>
                    <a:pt x="1474" y="14311"/>
                  </a:cubicBezTo>
                  <a:cubicBezTo>
                    <a:pt x="1474" y="14311"/>
                    <a:pt x="1481" y="14311"/>
                    <a:pt x="1481" y="14311"/>
                  </a:cubicBezTo>
                  <a:lnTo>
                    <a:pt x="17083" y="14311"/>
                  </a:lnTo>
                  <a:cubicBezTo>
                    <a:pt x="17382" y="14311"/>
                    <a:pt x="17674" y="14117"/>
                    <a:pt x="17893" y="13776"/>
                  </a:cubicBezTo>
                  <a:lnTo>
                    <a:pt x="19374" y="11456"/>
                  </a:lnTo>
                  <a:lnTo>
                    <a:pt x="19535" y="11213"/>
                  </a:lnTo>
                  <a:lnTo>
                    <a:pt x="19695" y="10970"/>
                  </a:lnTo>
                  <a:lnTo>
                    <a:pt x="20009" y="10472"/>
                  </a:lnTo>
                  <a:lnTo>
                    <a:pt x="20170" y="10229"/>
                  </a:lnTo>
                  <a:lnTo>
                    <a:pt x="20330" y="9986"/>
                  </a:lnTo>
                  <a:lnTo>
                    <a:pt x="21228" y="8577"/>
                  </a:lnTo>
                  <a:cubicBezTo>
                    <a:pt x="21469" y="8200"/>
                    <a:pt x="21600" y="7690"/>
                    <a:pt x="21600" y="7155"/>
                  </a:cubicBezTo>
                  <a:cubicBezTo>
                    <a:pt x="21600" y="6621"/>
                    <a:pt x="21469" y="6111"/>
                    <a:pt x="21228" y="5734"/>
                  </a:cubicBezTo>
                  <a:close/>
                </a:path>
              </a:pathLst>
            </a:custGeom>
            <a:solidFill>
              <a:srgbClr val="D1228D"/>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grpSp>
      <p:grpSp>
        <p:nvGrpSpPr>
          <p:cNvPr id="710" name="Google Shape;710;p65"/>
          <p:cNvGrpSpPr/>
          <p:nvPr/>
        </p:nvGrpSpPr>
        <p:grpSpPr>
          <a:xfrm>
            <a:off x="5947292" y="1896176"/>
            <a:ext cx="2846070" cy="1708099"/>
            <a:chOff x="5947292" y="1896176"/>
            <a:chExt cx="2846070" cy="1708099"/>
          </a:xfrm>
        </p:grpSpPr>
        <p:sp>
          <p:nvSpPr>
            <p:cNvPr id="711" name="Google Shape;711;p65"/>
            <p:cNvSpPr/>
            <p:nvPr/>
          </p:nvSpPr>
          <p:spPr>
            <a:xfrm>
              <a:off x="5985778" y="2278493"/>
              <a:ext cx="42336" cy="377190"/>
            </a:xfrm>
            <a:custGeom>
              <a:rect b="b" l="l" r="r" t="t"/>
              <a:pathLst>
                <a:path extrusionOk="0" h="21600" w="21600">
                  <a:moveTo>
                    <a:pt x="21600" y="2204"/>
                  </a:moveTo>
                  <a:lnTo>
                    <a:pt x="0" y="0"/>
                  </a:lnTo>
                  <a:lnTo>
                    <a:pt x="0" y="21600"/>
                  </a:lnTo>
                  <a:lnTo>
                    <a:pt x="21600" y="19341"/>
                  </a:lnTo>
                  <a:close/>
                </a:path>
              </a:pathLst>
            </a:custGeom>
            <a:solidFill>
              <a:srgbClr val="92D05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712" name="Google Shape;712;p65"/>
            <p:cNvSpPr/>
            <p:nvPr/>
          </p:nvSpPr>
          <p:spPr>
            <a:xfrm>
              <a:off x="5947292" y="1896176"/>
              <a:ext cx="2846070" cy="1708099"/>
            </a:xfrm>
            <a:custGeom>
              <a:rect b="b" l="l" r="r" t="t"/>
              <a:pathLst>
                <a:path extrusionOk="0" h="21518" w="21600">
                  <a:moveTo>
                    <a:pt x="21228" y="5745"/>
                  </a:moveTo>
                  <a:lnTo>
                    <a:pt x="20015" y="3842"/>
                  </a:lnTo>
                  <a:lnTo>
                    <a:pt x="19701" y="3345"/>
                  </a:lnTo>
                  <a:lnTo>
                    <a:pt x="17905" y="533"/>
                  </a:lnTo>
                  <a:cubicBezTo>
                    <a:pt x="17686" y="194"/>
                    <a:pt x="17401" y="0"/>
                    <a:pt x="17094" y="0"/>
                  </a:cubicBezTo>
                  <a:lnTo>
                    <a:pt x="1482" y="0"/>
                  </a:lnTo>
                  <a:cubicBezTo>
                    <a:pt x="832" y="0"/>
                    <a:pt x="307" y="873"/>
                    <a:pt x="307" y="1952"/>
                  </a:cubicBezTo>
                  <a:lnTo>
                    <a:pt x="307" y="2618"/>
                  </a:lnTo>
                  <a:lnTo>
                    <a:pt x="621" y="3115"/>
                  </a:lnTo>
                  <a:lnTo>
                    <a:pt x="621" y="1952"/>
                  </a:lnTo>
                  <a:cubicBezTo>
                    <a:pt x="621" y="1164"/>
                    <a:pt x="1008" y="521"/>
                    <a:pt x="1482" y="521"/>
                  </a:cubicBezTo>
                  <a:lnTo>
                    <a:pt x="17094" y="521"/>
                  </a:lnTo>
                  <a:cubicBezTo>
                    <a:pt x="17314" y="521"/>
                    <a:pt x="17525" y="655"/>
                    <a:pt x="17686" y="909"/>
                  </a:cubicBezTo>
                  <a:lnTo>
                    <a:pt x="19701" y="4061"/>
                  </a:lnTo>
                  <a:lnTo>
                    <a:pt x="20015" y="4558"/>
                  </a:lnTo>
                  <a:lnTo>
                    <a:pt x="21016" y="6121"/>
                  </a:lnTo>
                  <a:cubicBezTo>
                    <a:pt x="21191" y="6400"/>
                    <a:pt x="21286" y="6764"/>
                    <a:pt x="21286" y="7164"/>
                  </a:cubicBezTo>
                  <a:cubicBezTo>
                    <a:pt x="21286" y="7564"/>
                    <a:pt x="21191" y="7927"/>
                    <a:pt x="21016" y="8206"/>
                  </a:cubicBezTo>
                  <a:lnTo>
                    <a:pt x="20015" y="9770"/>
                  </a:lnTo>
                  <a:lnTo>
                    <a:pt x="19701" y="10267"/>
                  </a:lnTo>
                  <a:lnTo>
                    <a:pt x="17686" y="13418"/>
                  </a:lnTo>
                  <a:cubicBezTo>
                    <a:pt x="17525" y="13673"/>
                    <a:pt x="17314" y="13806"/>
                    <a:pt x="17094" y="13806"/>
                  </a:cubicBezTo>
                  <a:lnTo>
                    <a:pt x="1482" y="13806"/>
                  </a:lnTo>
                  <a:cubicBezTo>
                    <a:pt x="1008" y="13806"/>
                    <a:pt x="621" y="13164"/>
                    <a:pt x="621" y="12376"/>
                  </a:cubicBezTo>
                  <a:lnTo>
                    <a:pt x="621" y="11212"/>
                  </a:lnTo>
                  <a:lnTo>
                    <a:pt x="307" y="11709"/>
                  </a:lnTo>
                  <a:lnTo>
                    <a:pt x="307" y="12376"/>
                  </a:lnTo>
                  <a:cubicBezTo>
                    <a:pt x="307" y="12424"/>
                    <a:pt x="307" y="12473"/>
                    <a:pt x="314" y="12509"/>
                  </a:cubicBezTo>
                  <a:lnTo>
                    <a:pt x="314" y="20012"/>
                  </a:lnTo>
                  <a:cubicBezTo>
                    <a:pt x="131" y="20121"/>
                    <a:pt x="0" y="20400"/>
                    <a:pt x="0" y="20739"/>
                  </a:cubicBezTo>
                  <a:cubicBezTo>
                    <a:pt x="0" y="21224"/>
                    <a:pt x="263" y="21600"/>
                    <a:pt x="562" y="21503"/>
                  </a:cubicBezTo>
                  <a:cubicBezTo>
                    <a:pt x="745" y="21442"/>
                    <a:pt x="891" y="21200"/>
                    <a:pt x="927" y="20897"/>
                  </a:cubicBezTo>
                  <a:cubicBezTo>
                    <a:pt x="978" y="20497"/>
                    <a:pt x="832" y="20133"/>
                    <a:pt x="621" y="20012"/>
                  </a:cubicBezTo>
                  <a:lnTo>
                    <a:pt x="621" y="15709"/>
                  </a:lnTo>
                  <a:cubicBezTo>
                    <a:pt x="621" y="14933"/>
                    <a:pt x="1008" y="14327"/>
                    <a:pt x="1475" y="14327"/>
                  </a:cubicBezTo>
                  <a:cubicBezTo>
                    <a:pt x="1475" y="14327"/>
                    <a:pt x="1482" y="14327"/>
                    <a:pt x="1482" y="14327"/>
                  </a:cubicBezTo>
                  <a:lnTo>
                    <a:pt x="17094" y="14327"/>
                  </a:lnTo>
                  <a:cubicBezTo>
                    <a:pt x="17394" y="14327"/>
                    <a:pt x="17686" y="14133"/>
                    <a:pt x="17905" y="13794"/>
                  </a:cubicBezTo>
                  <a:lnTo>
                    <a:pt x="19701" y="10982"/>
                  </a:lnTo>
                  <a:lnTo>
                    <a:pt x="20015" y="10485"/>
                  </a:lnTo>
                  <a:lnTo>
                    <a:pt x="21228" y="8582"/>
                  </a:lnTo>
                  <a:cubicBezTo>
                    <a:pt x="21469" y="8206"/>
                    <a:pt x="21600" y="7697"/>
                    <a:pt x="21600" y="7164"/>
                  </a:cubicBezTo>
                  <a:cubicBezTo>
                    <a:pt x="21593" y="6630"/>
                    <a:pt x="21461" y="6121"/>
                    <a:pt x="21228" y="5745"/>
                  </a:cubicBezTo>
                  <a:close/>
                </a:path>
              </a:pathLst>
            </a:custGeom>
            <a:solidFill>
              <a:srgbClr val="92D05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grpSp>
      <p:sp>
        <p:nvSpPr>
          <p:cNvPr id="713" name="Google Shape;713;p65"/>
          <p:cNvSpPr/>
          <p:nvPr/>
        </p:nvSpPr>
        <p:spPr>
          <a:xfrm>
            <a:off x="8506648" y="1896176"/>
            <a:ext cx="2847149" cy="1708099"/>
          </a:xfrm>
          <a:custGeom>
            <a:rect b="b" l="l" r="r" t="t"/>
            <a:pathLst>
              <a:path extrusionOk="0" h="21518" w="21564">
                <a:moveTo>
                  <a:pt x="613" y="9055"/>
                </a:moveTo>
                <a:lnTo>
                  <a:pt x="299" y="9552"/>
                </a:lnTo>
                <a:lnTo>
                  <a:pt x="299" y="4800"/>
                </a:lnTo>
                <a:lnTo>
                  <a:pt x="613" y="5297"/>
                </a:lnTo>
                <a:lnTo>
                  <a:pt x="613" y="9055"/>
                </a:lnTo>
                <a:close/>
                <a:moveTo>
                  <a:pt x="21185" y="5745"/>
                </a:moveTo>
                <a:lnTo>
                  <a:pt x="17862" y="533"/>
                </a:lnTo>
                <a:cubicBezTo>
                  <a:pt x="17643" y="194"/>
                  <a:pt x="17359" y="0"/>
                  <a:pt x="17053" y="0"/>
                </a:cubicBezTo>
                <a:lnTo>
                  <a:pt x="1480" y="0"/>
                </a:lnTo>
                <a:cubicBezTo>
                  <a:pt x="831" y="0"/>
                  <a:pt x="307" y="873"/>
                  <a:pt x="307" y="1952"/>
                </a:cubicBezTo>
                <a:lnTo>
                  <a:pt x="307" y="2618"/>
                </a:lnTo>
                <a:lnTo>
                  <a:pt x="620" y="3115"/>
                </a:lnTo>
                <a:lnTo>
                  <a:pt x="620" y="1952"/>
                </a:lnTo>
                <a:cubicBezTo>
                  <a:pt x="620" y="1164"/>
                  <a:pt x="1006" y="521"/>
                  <a:pt x="1480" y="521"/>
                </a:cubicBezTo>
                <a:lnTo>
                  <a:pt x="17060" y="521"/>
                </a:lnTo>
                <a:cubicBezTo>
                  <a:pt x="17279" y="521"/>
                  <a:pt x="17490" y="667"/>
                  <a:pt x="17651" y="909"/>
                </a:cubicBezTo>
                <a:lnTo>
                  <a:pt x="20952" y="6085"/>
                </a:lnTo>
                <a:cubicBezTo>
                  <a:pt x="21127" y="6364"/>
                  <a:pt x="21236" y="6739"/>
                  <a:pt x="21243" y="7139"/>
                </a:cubicBezTo>
                <a:cubicBezTo>
                  <a:pt x="21243" y="7551"/>
                  <a:pt x="21149" y="7927"/>
                  <a:pt x="20974" y="8206"/>
                </a:cubicBezTo>
                <a:lnTo>
                  <a:pt x="17651" y="13418"/>
                </a:lnTo>
                <a:cubicBezTo>
                  <a:pt x="17490" y="13673"/>
                  <a:pt x="17279" y="13806"/>
                  <a:pt x="17060" y="13806"/>
                </a:cubicBezTo>
                <a:lnTo>
                  <a:pt x="1480" y="13806"/>
                </a:lnTo>
                <a:cubicBezTo>
                  <a:pt x="1006" y="13806"/>
                  <a:pt x="620" y="13164"/>
                  <a:pt x="620" y="12376"/>
                </a:cubicBezTo>
                <a:lnTo>
                  <a:pt x="620" y="11212"/>
                </a:lnTo>
                <a:lnTo>
                  <a:pt x="307" y="11709"/>
                </a:lnTo>
                <a:lnTo>
                  <a:pt x="307" y="12376"/>
                </a:lnTo>
                <a:cubicBezTo>
                  <a:pt x="307" y="12424"/>
                  <a:pt x="307" y="12473"/>
                  <a:pt x="314" y="12509"/>
                </a:cubicBezTo>
                <a:lnTo>
                  <a:pt x="314" y="20012"/>
                </a:lnTo>
                <a:cubicBezTo>
                  <a:pt x="102" y="20133"/>
                  <a:pt x="-36" y="20497"/>
                  <a:pt x="8" y="20897"/>
                </a:cubicBezTo>
                <a:cubicBezTo>
                  <a:pt x="44" y="21200"/>
                  <a:pt x="190" y="21442"/>
                  <a:pt x="372" y="21503"/>
                </a:cubicBezTo>
                <a:cubicBezTo>
                  <a:pt x="671" y="21600"/>
                  <a:pt x="933" y="21224"/>
                  <a:pt x="933" y="20739"/>
                </a:cubicBezTo>
                <a:cubicBezTo>
                  <a:pt x="933" y="20400"/>
                  <a:pt x="802" y="20109"/>
                  <a:pt x="620" y="20012"/>
                </a:cubicBezTo>
                <a:lnTo>
                  <a:pt x="620" y="15709"/>
                </a:lnTo>
                <a:cubicBezTo>
                  <a:pt x="620" y="14933"/>
                  <a:pt x="1006" y="14327"/>
                  <a:pt x="1472" y="14327"/>
                </a:cubicBezTo>
                <a:cubicBezTo>
                  <a:pt x="1472" y="14327"/>
                  <a:pt x="1480" y="14327"/>
                  <a:pt x="1480" y="14327"/>
                </a:cubicBezTo>
                <a:lnTo>
                  <a:pt x="17060" y="14327"/>
                </a:lnTo>
                <a:cubicBezTo>
                  <a:pt x="17359" y="14327"/>
                  <a:pt x="17651" y="14133"/>
                  <a:pt x="17869" y="13794"/>
                </a:cubicBezTo>
                <a:lnTo>
                  <a:pt x="21192" y="8582"/>
                </a:lnTo>
                <a:cubicBezTo>
                  <a:pt x="21433" y="8206"/>
                  <a:pt x="21564" y="7697"/>
                  <a:pt x="21564" y="7164"/>
                </a:cubicBezTo>
                <a:cubicBezTo>
                  <a:pt x="21549" y="6630"/>
                  <a:pt x="21418" y="6121"/>
                  <a:pt x="21185" y="5745"/>
                </a:cubicBezTo>
                <a:close/>
              </a:path>
            </a:pathLst>
          </a:custGeom>
          <a:solidFill>
            <a:srgbClr val="00B0F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714" name="Google Shape;714;p65"/>
          <p:cNvSpPr/>
          <p:nvPr/>
        </p:nvSpPr>
        <p:spPr>
          <a:xfrm>
            <a:off x="1293375"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Problem</a:t>
            </a:r>
            <a:endParaRPr/>
          </a:p>
        </p:txBody>
      </p:sp>
      <p:sp>
        <p:nvSpPr>
          <p:cNvPr id="715" name="Google Shape;715;p65"/>
          <p:cNvSpPr/>
          <p:nvPr/>
        </p:nvSpPr>
        <p:spPr>
          <a:xfrm>
            <a:off x="3861039"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Identify</a:t>
            </a:r>
            <a:endParaRPr/>
          </a:p>
        </p:txBody>
      </p:sp>
      <p:sp>
        <p:nvSpPr>
          <p:cNvPr id="716" name="Google Shape;716;p65"/>
          <p:cNvSpPr/>
          <p:nvPr/>
        </p:nvSpPr>
        <p:spPr>
          <a:xfrm>
            <a:off x="6420126"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Solution</a:t>
            </a:r>
            <a:endParaRPr/>
          </a:p>
        </p:txBody>
      </p:sp>
      <p:sp>
        <p:nvSpPr>
          <p:cNvPr id="717" name="Google Shape;717;p65"/>
          <p:cNvSpPr/>
          <p:nvPr/>
        </p:nvSpPr>
        <p:spPr>
          <a:xfrm>
            <a:off x="8977561" y="2233226"/>
            <a:ext cx="1725900" cy="420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Deal Breaker</a:t>
            </a:r>
            <a:endParaRPr/>
          </a:p>
        </p:txBody>
      </p:sp>
      <p:sp>
        <p:nvSpPr>
          <p:cNvPr id="718" name="Google Shape;718;p65"/>
          <p:cNvSpPr/>
          <p:nvPr/>
        </p:nvSpPr>
        <p:spPr>
          <a:xfrm>
            <a:off x="783298" y="3743893"/>
            <a:ext cx="2592300" cy="7149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Ask merchant why they need the feature and what is the problem they are trying to solve</a:t>
            </a:r>
            <a:endParaRPr/>
          </a:p>
        </p:txBody>
      </p:sp>
      <p:sp>
        <p:nvSpPr>
          <p:cNvPr id="719" name="Google Shape;719;p65"/>
          <p:cNvSpPr/>
          <p:nvPr/>
        </p:nvSpPr>
        <p:spPr>
          <a:xfrm>
            <a:off x="3534544" y="3743913"/>
            <a:ext cx="2313600" cy="9273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After finding out the problem, identify if merchant already has an existing solution for the problem</a:t>
            </a:r>
            <a:endParaRPr/>
          </a:p>
        </p:txBody>
      </p:sp>
      <p:sp>
        <p:nvSpPr>
          <p:cNvPr id="720" name="Google Shape;720;p65"/>
          <p:cNvSpPr/>
          <p:nvPr/>
        </p:nvSpPr>
        <p:spPr>
          <a:xfrm>
            <a:off x="6105082" y="3755185"/>
            <a:ext cx="2313600" cy="714900"/>
          </a:xfrm>
          <a:prstGeom prst="rect">
            <a:avLst/>
          </a:prstGeom>
          <a:noFill/>
          <a:ln>
            <a:noFill/>
          </a:ln>
        </p:spPr>
        <p:txBody>
          <a:bodyPr anchorCtr="0" anchor="t" bIns="45700" lIns="91425" spcFirstLastPara="1" rIns="91425" wrap="square" tIns="45700">
            <a:noAutofit/>
          </a:bodyPr>
          <a:lstStyle/>
          <a:p>
            <a:pPr indent="0" lvl="0" marL="155575" marR="0" rtl="0" algn="just">
              <a:lnSpc>
                <a:spcPct val="115000"/>
              </a:lnSpc>
              <a:spcBef>
                <a:spcPts val="0"/>
              </a:spcBef>
              <a:spcAft>
                <a:spcPts val="0"/>
              </a:spcAft>
              <a:buClr>
                <a:srgbClr val="000000"/>
              </a:buClr>
              <a:buSzPts val="1150"/>
              <a:buFont typeface="Arial"/>
              <a:buNone/>
            </a:pPr>
            <a:r>
              <a:rPr b="0" i="0" lang="en-MY" sz="1200" u="none" cap="none" strike="noStrike">
                <a:solidFill>
                  <a:srgbClr val="000000"/>
                </a:solidFill>
                <a:latin typeface="Roboto"/>
                <a:ea typeface="Roboto"/>
                <a:cs typeface="Roboto"/>
                <a:sym typeface="Roboto"/>
              </a:rPr>
              <a:t>Determine if the solution to the problem is a deal breaker or just a mild inconvenience</a:t>
            </a:r>
            <a:endParaRPr/>
          </a:p>
        </p:txBody>
      </p:sp>
      <p:sp>
        <p:nvSpPr>
          <p:cNvPr id="721" name="Google Shape;721;p65"/>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722" name="Google Shape;722;p65"/>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6"/>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Feature Objection – Scenario (cont.)</a:t>
            </a:r>
            <a:endParaRPr b="1" i="0" sz="2667" u="none" cap="none" strike="noStrike">
              <a:solidFill>
                <a:srgbClr val="FF9419"/>
              </a:solidFill>
              <a:latin typeface="Signika"/>
              <a:ea typeface="Signika"/>
              <a:cs typeface="Signika"/>
              <a:sym typeface="Signika"/>
            </a:endParaRPr>
          </a:p>
        </p:txBody>
      </p:sp>
      <p:grpSp>
        <p:nvGrpSpPr>
          <p:cNvPr id="728" name="Google Shape;728;p66"/>
          <p:cNvGrpSpPr/>
          <p:nvPr/>
        </p:nvGrpSpPr>
        <p:grpSpPr>
          <a:xfrm>
            <a:off x="10208511" y="2661830"/>
            <a:ext cx="1148480" cy="1124271"/>
            <a:chOff x="1166860" y="1417147"/>
            <a:chExt cx="1148480" cy="1124271"/>
          </a:xfrm>
        </p:grpSpPr>
        <p:pic>
          <p:nvPicPr>
            <p:cNvPr descr="Icon&#10;&#10;Description automatically generated" id="729" name="Google Shape;729;p66"/>
            <p:cNvPicPr preferRelativeResize="0"/>
            <p:nvPr/>
          </p:nvPicPr>
          <p:blipFill rotWithShape="1">
            <a:blip r:embed="rId3">
              <a:alphaModFix/>
            </a:blip>
            <a:srcRect b="0" l="0" r="0" t="0"/>
            <a:stretch/>
          </p:blipFill>
          <p:spPr>
            <a:xfrm>
              <a:off x="1406770" y="1417147"/>
              <a:ext cx="763345" cy="763345"/>
            </a:xfrm>
            <a:prstGeom prst="rect">
              <a:avLst/>
            </a:prstGeom>
            <a:noFill/>
            <a:ln>
              <a:noFill/>
            </a:ln>
          </p:spPr>
        </p:pic>
        <p:grpSp>
          <p:nvGrpSpPr>
            <p:cNvPr id="730" name="Google Shape;730;p66"/>
            <p:cNvGrpSpPr/>
            <p:nvPr/>
          </p:nvGrpSpPr>
          <p:grpSpPr>
            <a:xfrm>
              <a:off x="1166860" y="2173112"/>
              <a:ext cx="1148480" cy="368305"/>
              <a:chOff x="4589584" y="1858804"/>
              <a:chExt cx="1269600" cy="503700"/>
            </a:xfrm>
          </p:grpSpPr>
          <p:sp>
            <p:nvSpPr>
              <p:cNvPr id="731" name="Google Shape;731;p66"/>
              <p:cNvSpPr/>
              <p:nvPr/>
            </p:nvSpPr>
            <p:spPr>
              <a:xfrm>
                <a:off x="4589584" y="1858804"/>
                <a:ext cx="12696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66"/>
              <p:cNvSpPr txBox="1"/>
              <p:nvPr/>
            </p:nvSpPr>
            <p:spPr>
              <a:xfrm>
                <a:off x="4721091" y="1906898"/>
                <a:ext cx="1056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Merchant</a:t>
                </a:r>
                <a:endParaRPr/>
              </a:p>
            </p:txBody>
          </p:sp>
        </p:grpSp>
      </p:grpSp>
      <p:grpSp>
        <p:nvGrpSpPr>
          <p:cNvPr id="733" name="Google Shape;733;p66"/>
          <p:cNvGrpSpPr/>
          <p:nvPr/>
        </p:nvGrpSpPr>
        <p:grpSpPr>
          <a:xfrm>
            <a:off x="327040" y="2585757"/>
            <a:ext cx="1148480" cy="1124271"/>
            <a:chOff x="1166860" y="1417147"/>
            <a:chExt cx="1148480" cy="1124271"/>
          </a:xfrm>
        </p:grpSpPr>
        <p:pic>
          <p:nvPicPr>
            <p:cNvPr id="734" name="Google Shape;734;p66"/>
            <p:cNvPicPr preferRelativeResize="0"/>
            <p:nvPr/>
          </p:nvPicPr>
          <p:blipFill rotWithShape="1">
            <a:blip r:embed="rId4">
              <a:alphaModFix/>
            </a:blip>
            <a:srcRect b="0" l="0" r="0" t="0"/>
            <a:stretch/>
          </p:blipFill>
          <p:spPr>
            <a:xfrm>
              <a:off x="1406770" y="1417147"/>
              <a:ext cx="763345" cy="763345"/>
            </a:xfrm>
            <a:prstGeom prst="rect">
              <a:avLst/>
            </a:prstGeom>
            <a:noFill/>
            <a:ln>
              <a:noFill/>
            </a:ln>
          </p:spPr>
        </p:pic>
        <p:grpSp>
          <p:nvGrpSpPr>
            <p:cNvPr id="735" name="Google Shape;735;p66"/>
            <p:cNvGrpSpPr/>
            <p:nvPr/>
          </p:nvGrpSpPr>
          <p:grpSpPr>
            <a:xfrm>
              <a:off x="1166860" y="2173112"/>
              <a:ext cx="1148480" cy="368305"/>
              <a:chOff x="4589584" y="1858804"/>
              <a:chExt cx="1269600" cy="503700"/>
            </a:xfrm>
          </p:grpSpPr>
          <p:sp>
            <p:nvSpPr>
              <p:cNvPr id="736" name="Google Shape;736;p66"/>
              <p:cNvSpPr/>
              <p:nvPr/>
            </p:nvSpPr>
            <p:spPr>
              <a:xfrm>
                <a:off x="4589584" y="1858804"/>
                <a:ext cx="1269600" cy="503700"/>
              </a:xfrm>
              <a:prstGeom prst="hexagon">
                <a:avLst>
                  <a:gd fmla="val 25000" name="adj"/>
                  <a:gd fmla="val 115470" name="vf"/>
                </a:avLst>
              </a:prstGeom>
              <a:solidFill>
                <a:srgbClr val="FF9418"/>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66"/>
              <p:cNvSpPr txBox="1"/>
              <p:nvPr/>
            </p:nvSpPr>
            <p:spPr>
              <a:xfrm>
                <a:off x="4721091" y="1906898"/>
                <a:ext cx="1047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StoreHub</a:t>
                </a:r>
                <a:endParaRPr b="1" i="0" sz="1400" u="none" cap="none" strike="noStrike">
                  <a:solidFill>
                    <a:srgbClr val="FFFFFF"/>
                  </a:solidFill>
                  <a:latin typeface="Roboto"/>
                  <a:ea typeface="Roboto"/>
                  <a:cs typeface="Roboto"/>
                  <a:sym typeface="Roboto"/>
                </a:endParaRPr>
              </a:p>
            </p:txBody>
          </p:sp>
        </p:grpSp>
      </p:grpSp>
      <p:grpSp>
        <p:nvGrpSpPr>
          <p:cNvPr id="738" name="Google Shape;738;p66"/>
          <p:cNvGrpSpPr/>
          <p:nvPr/>
        </p:nvGrpSpPr>
        <p:grpSpPr>
          <a:xfrm>
            <a:off x="3975867" y="2061438"/>
            <a:ext cx="5523430" cy="641282"/>
            <a:chOff x="4396750" y="5351624"/>
            <a:chExt cx="3180600" cy="1376733"/>
          </a:xfrm>
        </p:grpSpPr>
        <p:sp>
          <p:nvSpPr>
            <p:cNvPr id="739" name="Google Shape;739;p66"/>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66"/>
            <p:cNvSpPr/>
            <p:nvPr/>
          </p:nvSpPr>
          <p:spPr>
            <a:xfrm>
              <a:off x="4516783" y="5406857"/>
              <a:ext cx="30123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Is your system able to record credit terms for my customers? </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741" name="Google Shape;741;p66"/>
          <p:cNvGrpSpPr/>
          <p:nvPr/>
        </p:nvGrpSpPr>
        <p:grpSpPr>
          <a:xfrm>
            <a:off x="2027344" y="2569534"/>
            <a:ext cx="7062206" cy="903503"/>
            <a:chOff x="4348313" y="5406857"/>
            <a:chExt cx="3180601" cy="1939680"/>
          </a:xfrm>
        </p:grpSpPr>
        <p:sp>
          <p:nvSpPr>
            <p:cNvPr id="742" name="Google Shape;742;p66"/>
            <p:cNvSpPr/>
            <p:nvPr/>
          </p:nvSpPr>
          <p:spPr>
            <a:xfrm>
              <a:off x="4348314" y="5406857"/>
              <a:ext cx="3180600" cy="8997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66"/>
            <p:cNvSpPr/>
            <p:nvPr/>
          </p:nvSpPr>
          <p:spPr>
            <a:xfrm>
              <a:off x="4348313" y="5430137"/>
              <a:ext cx="3180600" cy="1916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Oh, why do you need to record this, may I understand what situations you would use this feature for?</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744" name="Google Shape;744;p66"/>
          <p:cNvGrpSpPr/>
          <p:nvPr/>
        </p:nvGrpSpPr>
        <p:grpSpPr>
          <a:xfrm>
            <a:off x="3965673" y="3076738"/>
            <a:ext cx="5533624" cy="1749420"/>
            <a:chOff x="4390880" y="5351624"/>
            <a:chExt cx="3186470" cy="3755733"/>
          </a:xfrm>
        </p:grpSpPr>
        <p:sp>
          <p:nvSpPr>
            <p:cNvPr id="745" name="Google Shape;745;p66"/>
            <p:cNvSpPr/>
            <p:nvPr/>
          </p:nvSpPr>
          <p:spPr>
            <a:xfrm>
              <a:off x="4396750" y="5351624"/>
              <a:ext cx="3180600" cy="28074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66"/>
            <p:cNvSpPr/>
            <p:nvPr/>
          </p:nvSpPr>
          <p:spPr>
            <a:xfrm>
              <a:off x="4390880" y="5406857"/>
              <a:ext cx="3138000" cy="3700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have customers who order dresses from me which are in the range of RM10,000 - RM20,000. Typically we offer these customers credit terms and they will pay off in instalments of 2-5 payments, depending on the customer’s ability. We need something to help us to track these instalment payments.</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747" name="Google Shape;747;p66"/>
          <p:cNvGrpSpPr/>
          <p:nvPr/>
        </p:nvGrpSpPr>
        <p:grpSpPr>
          <a:xfrm>
            <a:off x="2027413" y="4472079"/>
            <a:ext cx="6039005" cy="944961"/>
            <a:chOff x="4348314" y="5406857"/>
            <a:chExt cx="3180600" cy="1229298"/>
          </a:xfrm>
        </p:grpSpPr>
        <p:sp>
          <p:nvSpPr>
            <p:cNvPr id="748" name="Google Shape;748;p66"/>
            <p:cNvSpPr/>
            <p:nvPr/>
          </p:nvSpPr>
          <p:spPr>
            <a:xfrm>
              <a:off x="4348314" y="5406857"/>
              <a:ext cx="3180600" cy="6138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66"/>
            <p:cNvSpPr/>
            <p:nvPr/>
          </p:nvSpPr>
          <p:spPr>
            <a:xfrm>
              <a:off x="4665267" y="5475155"/>
              <a:ext cx="2535900" cy="11610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see, how are you currently tracking them with your current system?</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750" name="Google Shape;750;p66"/>
          <p:cNvGrpSpPr/>
          <p:nvPr/>
        </p:nvGrpSpPr>
        <p:grpSpPr>
          <a:xfrm>
            <a:off x="3965648" y="5034650"/>
            <a:ext cx="5533608" cy="720945"/>
            <a:chOff x="4396750" y="5351624"/>
            <a:chExt cx="3180600" cy="885900"/>
          </a:xfrm>
        </p:grpSpPr>
        <p:sp>
          <p:nvSpPr>
            <p:cNvPr id="751" name="Google Shape;751;p66"/>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66"/>
            <p:cNvSpPr/>
            <p:nvPr/>
          </p:nvSpPr>
          <p:spPr>
            <a:xfrm>
              <a:off x="4604565" y="5416351"/>
              <a:ext cx="2765100" cy="756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Right now we do it completely manually, and we track each customer’s instalment payment in a spreadsheet</a:t>
              </a:r>
              <a:endParaRPr/>
            </a:p>
          </p:txBody>
        </p:sp>
      </p:grpSp>
      <p:grpSp>
        <p:nvGrpSpPr>
          <p:cNvPr id="753" name="Google Shape;753;p66"/>
          <p:cNvGrpSpPr/>
          <p:nvPr/>
        </p:nvGrpSpPr>
        <p:grpSpPr>
          <a:xfrm>
            <a:off x="326896" y="1168691"/>
            <a:ext cx="9491993" cy="1026000"/>
            <a:chOff x="326902" y="1169048"/>
            <a:chExt cx="6966600" cy="1026000"/>
          </a:xfrm>
        </p:grpSpPr>
        <p:sp>
          <p:nvSpPr>
            <p:cNvPr id="754" name="Google Shape;754;p66"/>
            <p:cNvSpPr/>
            <p:nvPr/>
          </p:nvSpPr>
          <p:spPr>
            <a:xfrm>
              <a:off x="326902" y="1175774"/>
              <a:ext cx="6966600" cy="728400"/>
            </a:xfrm>
            <a:prstGeom prst="homePlate">
              <a:avLst>
                <a:gd fmla="val 50000" name="adj"/>
              </a:avLst>
            </a:prstGeom>
            <a:solidFill>
              <a:srgbClr val="D5FA9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66"/>
            <p:cNvSpPr/>
            <p:nvPr/>
          </p:nvSpPr>
          <p:spPr>
            <a:xfrm>
              <a:off x="326902" y="1169048"/>
              <a:ext cx="6646800" cy="1026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B9419"/>
                </a:buClr>
                <a:buSzPts val="1100"/>
                <a:buFont typeface="Arial"/>
                <a:buNone/>
              </a:pPr>
              <a:r>
                <a:rPr b="0" i="0" lang="en-MY" sz="1400" u="none" cap="none" strike="noStrike">
                  <a:solidFill>
                    <a:srgbClr val="000000"/>
                  </a:solidFill>
                  <a:latin typeface="Roboto"/>
                  <a:ea typeface="Roboto"/>
                  <a:cs typeface="Roboto"/>
                  <a:sym typeface="Roboto"/>
                </a:rPr>
                <a:t>Merchant is asking for credit terms feature for their clothing business as they sometimes offer instalment plans to their consumers for large purchases. They only do a sale like this once in a month and it’s not a big deal</a:t>
              </a:r>
              <a:endParaRPr/>
            </a:p>
            <a:p>
              <a:pPr indent="0" lvl="0" marL="0" marR="0" rtl="0" algn="just">
                <a:lnSpc>
                  <a:spcPct val="150000"/>
                </a:lnSpc>
                <a:spcBef>
                  <a:spcPts val="0"/>
                </a:spcBef>
                <a:spcAft>
                  <a:spcPts val="0"/>
                </a:spcAft>
                <a:buClr>
                  <a:srgbClr val="FB9419"/>
                </a:buClr>
                <a:buSzPts val="1100"/>
                <a:buFont typeface="Arial"/>
                <a:buNone/>
              </a:pPr>
              <a:r>
                <a:t/>
              </a:r>
              <a:endParaRPr b="0" i="0" sz="1400" u="none" cap="none" strike="noStrike">
                <a:solidFill>
                  <a:srgbClr val="000000"/>
                </a:solidFill>
                <a:latin typeface="Roboto"/>
                <a:ea typeface="Roboto"/>
                <a:cs typeface="Roboto"/>
                <a:sym typeface="Roboto"/>
              </a:endParaRPr>
            </a:p>
          </p:txBody>
        </p:sp>
      </p:grpSp>
      <p:pic>
        <p:nvPicPr>
          <p:cNvPr id="756" name="Google Shape;756;p66"/>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757" name="Google Shape;757;p66"/>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758" name="Google Shape;758;p66"/>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7"/>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Feature Objection – Scenario</a:t>
            </a:r>
            <a:endParaRPr b="1" i="0" sz="2667" u="none" cap="none" strike="noStrike">
              <a:solidFill>
                <a:srgbClr val="FF9419"/>
              </a:solidFill>
              <a:latin typeface="Signika"/>
              <a:ea typeface="Signika"/>
              <a:cs typeface="Signika"/>
              <a:sym typeface="Signika"/>
            </a:endParaRPr>
          </a:p>
        </p:txBody>
      </p:sp>
      <p:grpSp>
        <p:nvGrpSpPr>
          <p:cNvPr id="764" name="Google Shape;764;p67"/>
          <p:cNvGrpSpPr/>
          <p:nvPr/>
        </p:nvGrpSpPr>
        <p:grpSpPr>
          <a:xfrm>
            <a:off x="10208511" y="2661830"/>
            <a:ext cx="1148480" cy="1124271"/>
            <a:chOff x="1166860" y="1417147"/>
            <a:chExt cx="1148480" cy="1124271"/>
          </a:xfrm>
        </p:grpSpPr>
        <p:pic>
          <p:nvPicPr>
            <p:cNvPr descr="Icon&#10;&#10;Description automatically generated" id="765" name="Google Shape;765;p67"/>
            <p:cNvPicPr preferRelativeResize="0"/>
            <p:nvPr/>
          </p:nvPicPr>
          <p:blipFill rotWithShape="1">
            <a:blip r:embed="rId3">
              <a:alphaModFix/>
            </a:blip>
            <a:srcRect b="0" l="0" r="0" t="0"/>
            <a:stretch/>
          </p:blipFill>
          <p:spPr>
            <a:xfrm>
              <a:off x="1406770" y="1417147"/>
              <a:ext cx="763345" cy="763345"/>
            </a:xfrm>
            <a:prstGeom prst="rect">
              <a:avLst/>
            </a:prstGeom>
            <a:noFill/>
            <a:ln>
              <a:noFill/>
            </a:ln>
          </p:spPr>
        </p:pic>
        <p:grpSp>
          <p:nvGrpSpPr>
            <p:cNvPr id="766" name="Google Shape;766;p67"/>
            <p:cNvGrpSpPr/>
            <p:nvPr/>
          </p:nvGrpSpPr>
          <p:grpSpPr>
            <a:xfrm>
              <a:off x="1166860" y="2173112"/>
              <a:ext cx="1148480" cy="368305"/>
              <a:chOff x="4589584" y="1858804"/>
              <a:chExt cx="1269600" cy="503700"/>
            </a:xfrm>
          </p:grpSpPr>
          <p:sp>
            <p:nvSpPr>
              <p:cNvPr id="767" name="Google Shape;767;p67"/>
              <p:cNvSpPr/>
              <p:nvPr/>
            </p:nvSpPr>
            <p:spPr>
              <a:xfrm>
                <a:off x="4589584" y="1858804"/>
                <a:ext cx="12696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67"/>
              <p:cNvSpPr txBox="1"/>
              <p:nvPr/>
            </p:nvSpPr>
            <p:spPr>
              <a:xfrm>
                <a:off x="4721091" y="1906898"/>
                <a:ext cx="1056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Merchant</a:t>
                </a:r>
                <a:endParaRPr/>
              </a:p>
            </p:txBody>
          </p:sp>
        </p:grpSp>
      </p:grpSp>
      <p:grpSp>
        <p:nvGrpSpPr>
          <p:cNvPr id="769" name="Google Shape;769;p67"/>
          <p:cNvGrpSpPr/>
          <p:nvPr/>
        </p:nvGrpSpPr>
        <p:grpSpPr>
          <a:xfrm>
            <a:off x="327040" y="2585757"/>
            <a:ext cx="1148480" cy="1124271"/>
            <a:chOff x="1166860" y="1417147"/>
            <a:chExt cx="1148480" cy="1124271"/>
          </a:xfrm>
        </p:grpSpPr>
        <p:pic>
          <p:nvPicPr>
            <p:cNvPr id="770" name="Google Shape;770;p67"/>
            <p:cNvPicPr preferRelativeResize="0"/>
            <p:nvPr/>
          </p:nvPicPr>
          <p:blipFill rotWithShape="1">
            <a:blip r:embed="rId4">
              <a:alphaModFix/>
            </a:blip>
            <a:srcRect b="0" l="0" r="0" t="0"/>
            <a:stretch/>
          </p:blipFill>
          <p:spPr>
            <a:xfrm>
              <a:off x="1406770" y="1417147"/>
              <a:ext cx="763345" cy="763345"/>
            </a:xfrm>
            <a:prstGeom prst="rect">
              <a:avLst/>
            </a:prstGeom>
            <a:noFill/>
            <a:ln>
              <a:noFill/>
            </a:ln>
          </p:spPr>
        </p:pic>
        <p:grpSp>
          <p:nvGrpSpPr>
            <p:cNvPr id="771" name="Google Shape;771;p67"/>
            <p:cNvGrpSpPr/>
            <p:nvPr/>
          </p:nvGrpSpPr>
          <p:grpSpPr>
            <a:xfrm>
              <a:off x="1166860" y="2173112"/>
              <a:ext cx="1148480" cy="368305"/>
              <a:chOff x="4589584" y="1858804"/>
              <a:chExt cx="1269600" cy="503700"/>
            </a:xfrm>
          </p:grpSpPr>
          <p:sp>
            <p:nvSpPr>
              <p:cNvPr id="772" name="Google Shape;772;p67"/>
              <p:cNvSpPr/>
              <p:nvPr/>
            </p:nvSpPr>
            <p:spPr>
              <a:xfrm>
                <a:off x="4589584" y="1858804"/>
                <a:ext cx="1269600" cy="503700"/>
              </a:xfrm>
              <a:prstGeom prst="hexagon">
                <a:avLst>
                  <a:gd fmla="val 25000" name="adj"/>
                  <a:gd fmla="val 115470" name="vf"/>
                </a:avLst>
              </a:prstGeom>
              <a:solidFill>
                <a:srgbClr val="FF9418"/>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67"/>
              <p:cNvSpPr txBox="1"/>
              <p:nvPr/>
            </p:nvSpPr>
            <p:spPr>
              <a:xfrm>
                <a:off x="4721091" y="1906898"/>
                <a:ext cx="1047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StoreHub</a:t>
                </a:r>
                <a:endParaRPr b="1" i="0" sz="1400" u="none" cap="none" strike="noStrike">
                  <a:solidFill>
                    <a:srgbClr val="FFFFFF"/>
                  </a:solidFill>
                  <a:latin typeface="Roboto"/>
                  <a:ea typeface="Roboto"/>
                  <a:cs typeface="Roboto"/>
                  <a:sym typeface="Roboto"/>
                </a:endParaRPr>
              </a:p>
            </p:txBody>
          </p:sp>
        </p:grpSp>
      </p:grpSp>
      <p:grpSp>
        <p:nvGrpSpPr>
          <p:cNvPr id="774" name="Google Shape;774;p67"/>
          <p:cNvGrpSpPr/>
          <p:nvPr/>
        </p:nvGrpSpPr>
        <p:grpSpPr>
          <a:xfrm>
            <a:off x="3975867" y="2923366"/>
            <a:ext cx="5523430" cy="412652"/>
            <a:chOff x="4396750" y="5351624"/>
            <a:chExt cx="3180600" cy="885900"/>
          </a:xfrm>
        </p:grpSpPr>
        <p:sp>
          <p:nvSpPr>
            <p:cNvPr id="775" name="Google Shape;775;p6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67"/>
            <p:cNvSpPr/>
            <p:nvPr/>
          </p:nvSpPr>
          <p:spPr>
            <a:xfrm>
              <a:off x="4516783" y="5406855"/>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This doesn’t happen very often. Maybe once a month?</a:t>
              </a:r>
              <a:endParaRPr/>
            </a:p>
          </p:txBody>
        </p:sp>
      </p:grpSp>
      <p:grpSp>
        <p:nvGrpSpPr>
          <p:cNvPr id="777" name="Google Shape;777;p67"/>
          <p:cNvGrpSpPr/>
          <p:nvPr/>
        </p:nvGrpSpPr>
        <p:grpSpPr>
          <a:xfrm>
            <a:off x="2027344" y="2374226"/>
            <a:ext cx="7062206" cy="419080"/>
            <a:chOff x="4348313" y="5406857"/>
            <a:chExt cx="3180601" cy="899700"/>
          </a:xfrm>
        </p:grpSpPr>
        <p:sp>
          <p:nvSpPr>
            <p:cNvPr id="778" name="Google Shape;778;p67"/>
            <p:cNvSpPr/>
            <p:nvPr/>
          </p:nvSpPr>
          <p:spPr>
            <a:xfrm>
              <a:off x="4348314" y="5406857"/>
              <a:ext cx="3180600" cy="8997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67"/>
            <p:cNvSpPr/>
            <p:nvPr/>
          </p:nvSpPr>
          <p:spPr>
            <a:xfrm>
              <a:off x="4348313" y="5430137"/>
              <a:ext cx="31806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see. How many of your customers purchase these dresses every month?</a:t>
              </a:r>
              <a:endParaRPr/>
            </a:p>
          </p:txBody>
        </p:sp>
      </p:grpSp>
      <p:grpSp>
        <p:nvGrpSpPr>
          <p:cNvPr id="780" name="Google Shape;780;p67"/>
          <p:cNvGrpSpPr/>
          <p:nvPr/>
        </p:nvGrpSpPr>
        <p:grpSpPr>
          <a:xfrm>
            <a:off x="2027413" y="3474850"/>
            <a:ext cx="6039005" cy="2621667"/>
            <a:chOff x="4348314" y="5406857"/>
            <a:chExt cx="3180600" cy="3410521"/>
          </a:xfrm>
        </p:grpSpPr>
        <p:sp>
          <p:nvSpPr>
            <p:cNvPr id="781" name="Google Shape;781;p67"/>
            <p:cNvSpPr/>
            <p:nvPr/>
          </p:nvSpPr>
          <p:spPr>
            <a:xfrm>
              <a:off x="4348314" y="5406857"/>
              <a:ext cx="3180600" cy="23355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2" name="Google Shape;782;p67"/>
            <p:cNvSpPr/>
            <p:nvPr/>
          </p:nvSpPr>
          <p:spPr>
            <a:xfrm>
              <a:off x="4629463" y="5494278"/>
              <a:ext cx="2645700" cy="332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see. So what we’re able to do is to track the instalments in 2 payments with our Pre-order function. However, we’re not able to do it for more than 2 payment terms, which means we won’t be able to track the payments for your customers who are paying in 3-6 instalments. Also you’ve mentioned that this only occurs once a month, do you think you’re able to use your existing method of tracking?</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783" name="Google Shape;783;p67"/>
          <p:cNvGrpSpPr/>
          <p:nvPr/>
        </p:nvGrpSpPr>
        <p:grpSpPr>
          <a:xfrm>
            <a:off x="3965648" y="5409683"/>
            <a:ext cx="5533608" cy="720945"/>
            <a:chOff x="4396750" y="5351624"/>
            <a:chExt cx="3180600" cy="885900"/>
          </a:xfrm>
        </p:grpSpPr>
        <p:sp>
          <p:nvSpPr>
            <p:cNvPr id="784" name="Google Shape;784;p6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p67"/>
            <p:cNvSpPr/>
            <p:nvPr/>
          </p:nvSpPr>
          <p:spPr>
            <a:xfrm>
              <a:off x="4958689" y="5399446"/>
              <a:ext cx="2148900" cy="756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Yeah, I don’t think it’s a big deal to track these payments since they happen so infrequently</a:t>
              </a:r>
              <a:endParaRPr/>
            </a:p>
          </p:txBody>
        </p:sp>
      </p:grpSp>
      <p:grpSp>
        <p:nvGrpSpPr>
          <p:cNvPr id="786" name="Google Shape;786;p67"/>
          <p:cNvGrpSpPr/>
          <p:nvPr/>
        </p:nvGrpSpPr>
        <p:grpSpPr>
          <a:xfrm>
            <a:off x="326896" y="1168691"/>
            <a:ext cx="9491993" cy="1026000"/>
            <a:chOff x="326902" y="1169048"/>
            <a:chExt cx="6966600" cy="1026000"/>
          </a:xfrm>
        </p:grpSpPr>
        <p:sp>
          <p:nvSpPr>
            <p:cNvPr id="787" name="Google Shape;787;p67"/>
            <p:cNvSpPr/>
            <p:nvPr/>
          </p:nvSpPr>
          <p:spPr>
            <a:xfrm>
              <a:off x="326902" y="1175774"/>
              <a:ext cx="6966600" cy="728400"/>
            </a:xfrm>
            <a:prstGeom prst="homePlate">
              <a:avLst>
                <a:gd fmla="val 50000" name="adj"/>
              </a:avLst>
            </a:prstGeom>
            <a:solidFill>
              <a:srgbClr val="D5FA9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67"/>
            <p:cNvSpPr/>
            <p:nvPr/>
          </p:nvSpPr>
          <p:spPr>
            <a:xfrm>
              <a:off x="326902" y="1169048"/>
              <a:ext cx="6646800" cy="1026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B9419"/>
                </a:buClr>
                <a:buSzPts val="1100"/>
                <a:buFont typeface="Arial"/>
                <a:buNone/>
              </a:pPr>
              <a:r>
                <a:rPr b="0" i="0" lang="en-MY" sz="1400" u="none" cap="none" strike="noStrike">
                  <a:solidFill>
                    <a:srgbClr val="000000"/>
                  </a:solidFill>
                  <a:latin typeface="Roboto"/>
                  <a:ea typeface="Roboto"/>
                  <a:cs typeface="Roboto"/>
                  <a:sym typeface="Roboto"/>
                </a:rPr>
                <a:t>Merchant is asking for credit terms feature for their clothing business as they sometimes offer instalment plans to their consumers for large purchases. They only do a sale like this once in a month and it’s not a big deal</a:t>
              </a:r>
              <a:endParaRPr/>
            </a:p>
            <a:p>
              <a:pPr indent="0" lvl="0" marL="0" marR="0" rtl="0" algn="just">
                <a:lnSpc>
                  <a:spcPct val="150000"/>
                </a:lnSpc>
                <a:spcBef>
                  <a:spcPts val="0"/>
                </a:spcBef>
                <a:spcAft>
                  <a:spcPts val="0"/>
                </a:spcAft>
                <a:buClr>
                  <a:srgbClr val="FB9419"/>
                </a:buClr>
                <a:buSzPts val="1100"/>
                <a:buFont typeface="Arial"/>
                <a:buNone/>
              </a:pPr>
              <a:r>
                <a:t/>
              </a:r>
              <a:endParaRPr b="0" i="0" sz="1400" u="none" cap="none" strike="noStrike">
                <a:solidFill>
                  <a:srgbClr val="000000"/>
                </a:solidFill>
                <a:latin typeface="Roboto"/>
                <a:ea typeface="Roboto"/>
                <a:cs typeface="Roboto"/>
                <a:sym typeface="Roboto"/>
              </a:endParaRPr>
            </a:p>
          </p:txBody>
        </p:sp>
      </p:grpSp>
      <p:pic>
        <p:nvPicPr>
          <p:cNvPr id="789" name="Google Shape;789;p67"/>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790" name="Google Shape;790;p67"/>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791" name="Google Shape;791;p67"/>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8"/>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Closing</a:t>
            </a:r>
            <a:endParaRPr b="1" i="0" sz="2667" u="none" cap="none" strike="noStrike">
              <a:solidFill>
                <a:srgbClr val="FF9419"/>
              </a:solidFill>
              <a:latin typeface="Signika"/>
              <a:ea typeface="Signika"/>
              <a:cs typeface="Signika"/>
              <a:sym typeface="Signika"/>
            </a:endParaRPr>
          </a:p>
        </p:txBody>
      </p:sp>
      <p:sp>
        <p:nvSpPr>
          <p:cNvPr id="797" name="Google Shape;797;p68"/>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798" name="Google Shape;798;p68"/>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799" name="Google Shape;799;p68"/>
          <p:cNvGrpSpPr/>
          <p:nvPr/>
        </p:nvGrpSpPr>
        <p:grpSpPr>
          <a:xfrm>
            <a:off x="1397145" y="1370129"/>
            <a:ext cx="6478101" cy="1187400"/>
            <a:chOff x="4348314" y="5331438"/>
            <a:chExt cx="4465500" cy="1187400"/>
          </a:xfrm>
        </p:grpSpPr>
        <p:sp>
          <p:nvSpPr>
            <p:cNvPr id="800" name="Google Shape;800;p68"/>
            <p:cNvSpPr/>
            <p:nvPr/>
          </p:nvSpPr>
          <p:spPr>
            <a:xfrm>
              <a:off x="4348314" y="5331438"/>
              <a:ext cx="4465500" cy="1187400"/>
            </a:xfrm>
            <a:prstGeom prst="wedgeRoundRectCallout">
              <a:avLst>
                <a:gd fmla="val -52474" name="adj1"/>
                <a:gd fmla="val -24146" name="adj2"/>
                <a:gd fmla="val 16667" name="adj3"/>
              </a:avLst>
            </a:prstGeom>
            <a:solidFill>
              <a:srgbClr val="FFFF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68"/>
            <p:cNvSpPr/>
            <p:nvPr/>
          </p:nvSpPr>
          <p:spPr>
            <a:xfrm>
              <a:off x="4547682" y="5407146"/>
              <a:ext cx="4066800" cy="10260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It is vital to establish clear next steps at the end of the meeting. Inform Merchant of the post-sale procedure if a sale is close on the spot. Clearly outline the next steps if they need to contact their partner.</a:t>
              </a:r>
              <a:endParaRPr/>
            </a:p>
          </p:txBody>
        </p:sp>
      </p:grpSp>
      <p:grpSp>
        <p:nvGrpSpPr>
          <p:cNvPr id="802" name="Google Shape;802;p68"/>
          <p:cNvGrpSpPr/>
          <p:nvPr/>
        </p:nvGrpSpPr>
        <p:grpSpPr>
          <a:xfrm>
            <a:off x="880717" y="2874768"/>
            <a:ext cx="4630505" cy="771900"/>
            <a:chOff x="3018409" y="2072535"/>
            <a:chExt cx="4768800" cy="771900"/>
          </a:xfrm>
        </p:grpSpPr>
        <p:sp>
          <p:nvSpPr>
            <p:cNvPr id="803" name="Google Shape;803;p68"/>
            <p:cNvSpPr/>
            <p:nvPr/>
          </p:nvSpPr>
          <p:spPr>
            <a:xfrm>
              <a:off x="3018409" y="2072535"/>
              <a:ext cx="4768800" cy="771900"/>
            </a:xfrm>
            <a:prstGeom prst="hexagon">
              <a:avLst>
                <a:gd fmla="val 25000" name="adj"/>
                <a:gd fmla="val 115470" name="vf"/>
              </a:avLst>
            </a:prstGeom>
            <a:solidFill>
              <a:srgbClr val="FFFFFF"/>
            </a:solidFill>
            <a:ln cap="flat" cmpd="sng" w="38100">
              <a:solidFill>
                <a:srgbClr val="7030A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68"/>
            <p:cNvSpPr/>
            <p:nvPr/>
          </p:nvSpPr>
          <p:spPr>
            <a:xfrm>
              <a:off x="3313837" y="2227667"/>
              <a:ext cx="4177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Merchant Who Has Intention</a:t>
              </a:r>
              <a:endParaRPr/>
            </a:p>
          </p:txBody>
        </p:sp>
      </p:grpSp>
      <p:grpSp>
        <p:nvGrpSpPr>
          <p:cNvPr id="805" name="Google Shape;805;p68"/>
          <p:cNvGrpSpPr/>
          <p:nvPr/>
        </p:nvGrpSpPr>
        <p:grpSpPr>
          <a:xfrm>
            <a:off x="6943986" y="2874768"/>
            <a:ext cx="4630200" cy="771900"/>
            <a:chOff x="3018409" y="3241600"/>
            <a:chExt cx="4630200" cy="771900"/>
          </a:xfrm>
        </p:grpSpPr>
        <p:sp>
          <p:nvSpPr>
            <p:cNvPr id="806" name="Google Shape;806;p68"/>
            <p:cNvSpPr/>
            <p:nvPr/>
          </p:nvSpPr>
          <p:spPr>
            <a:xfrm>
              <a:off x="3018409" y="3241600"/>
              <a:ext cx="4630200" cy="771900"/>
            </a:xfrm>
            <a:prstGeom prst="hexagon">
              <a:avLst>
                <a:gd fmla="val 25000" name="adj"/>
                <a:gd fmla="val 115470" name="vf"/>
              </a:avLst>
            </a:prstGeom>
            <a:solidFill>
              <a:srgbClr val="FFFFFF"/>
            </a:solidFill>
            <a:ln cap="flat" cmpd="sng" w="38100">
              <a:solidFill>
                <a:srgbClr val="D1228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68"/>
            <p:cNvSpPr/>
            <p:nvPr/>
          </p:nvSpPr>
          <p:spPr>
            <a:xfrm>
              <a:off x="3633634" y="3396733"/>
              <a:ext cx="3399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Merchant Unable to Confirm</a:t>
              </a:r>
              <a:endParaRPr/>
            </a:p>
          </p:txBody>
        </p:sp>
      </p:grpSp>
      <p:sp>
        <p:nvSpPr>
          <p:cNvPr id="808" name="Google Shape;808;p68"/>
          <p:cNvSpPr/>
          <p:nvPr/>
        </p:nvSpPr>
        <p:spPr>
          <a:xfrm>
            <a:off x="1167451" y="3739825"/>
            <a:ext cx="3667800" cy="1528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000000"/>
              </a:buClr>
              <a:buSzPts val="1600"/>
              <a:buFont typeface="Arial"/>
              <a:buAutoNum type="arabicPeriod"/>
            </a:pPr>
            <a:r>
              <a:rPr b="0" i="0" lang="en-MY" sz="1600" u="none" cap="none" strike="noStrike">
                <a:solidFill>
                  <a:srgbClr val="000000"/>
                </a:solidFill>
                <a:latin typeface="Roboto"/>
                <a:ea typeface="Roboto"/>
                <a:cs typeface="Roboto"/>
                <a:sym typeface="Roboto"/>
              </a:rPr>
              <a:t>Push to close deal </a:t>
            </a:r>
            <a:endParaRPr/>
          </a:p>
          <a:p>
            <a:pPr indent="-342900" lvl="0" marL="342900" marR="0" rtl="0" algn="l">
              <a:lnSpc>
                <a:spcPct val="150000"/>
              </a:lnSpc>
              <a:spcBef>
                <a:spcPts val="0"/>
              </a:spcBef>
              <a:spcAft>
                <a:spcPts val="0"/>
              </a:spcAft>
              <a:buClr>
                <a:srgbClr val="000000"/>
              </a:buClr>
              <a:buSzPts val="1600"/>
              <a:buFont typeface="Arial"/>
              <a:buAutoNum type="arabicPeriod"/>
            </a:pPr>
            <a:r>
              <a:rPr b="0" i="0" lang="en-MY" sz="1600" u="none" cap="none" strike="noStrike">
                <a:solidFill>
                  <a:srgbClr val="000000"/>
                </a:solidFill>
                <a:latin typeface="Roboto"/>
                <a:ea typeface="Roboto"/>
                <a:cs typeface="Roboto"/>
                <a:sym typeface="Roboto"/>
              </a:rPr>
              <a:t>Provide quotation </a:t>
            </a:r>
            <a:endParaRPr/>
          </a:p>
          <a:p>
            <a:pPr indent="-342900" lvl="0" marL="342900" marR="0" rtl="0" algn="l">
              <a:lnSpc>
                <a:spcPct val="150000"/>
              </a:lnSpc>
              <a:spcBef>
                <a:spcPts val="0"/>
              </a:spcBef>
              <a:spcAft>
                <a:spcPts val="0"/>
              </a:spcAft>
              <a:buClr>
                <a:srgbClr val="000000"/>
              </a:buClr>
              <a:buSzPts val="1600"/>
              <a:buFont typeface="Arial"/>
              <a:buAutoNum type="arabicPeriod"/>
            </a:pPr>
            <a:r>
              <a:rPr b="0" i="0" lang="en-MY" sz="1600" u="none" cap="none" strike="noStrike">
                <a:solidFill>
                  <a:srgbClr val="000000"/>
                </a:solidFill>
                <a:latin typeface="Roboto"/>
                <a:ea typeface="Roboto"/>
                <a:cs typeface="Roboto"/>
                <a:sym typeface="Roboto"/>
              </a:rPr>
              <a:t>Confirm payment date &amp; time or any follow-ups</a:t>
            </a:r>
            <a:endParaRPr/>
          </a:p>
        </p:txBody>
      </p:sp>
      <p:sp>
        <p:nvSpPr>
          <p:cNvPr id="809" name="Google Shape;809;p68"/>
          <p:cNvSpPr/>
          <p:nvPr/>
        </p:nvSpPr>
        <p:spPr>
          <a:xfrm>
            <a:off x="7114631" y="3739825"/>
            <a:ext cx="3667800" cy="1200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000000"/>
              </a:buClr>
              <a:buSzPts val="1600"/>
              <a:buFont typeface="Arial"/>
              <a:buAutoNum type="arabicPeriod"/>
            </a:pPr>
            <a:r>
              <a:rPr b="0" i="0" lang="en-MY" sz="1600" u="none" cap="none" strike="noStrike">
                <a:solidFill>
                  <a:srgbClr val="000000"/>
                </a:solidFill>
                <a:latin typeface="Roboto"/>
                <a:ea typeface="Roboto"/>
                <a:cs typeface="Roboto"/>
                <a:sym typeface="Roboto"/>
              </a:rPr>
              <a:t>Understand the reason </a:t>
            </a:r>
            <a:endParaRPr/>
          </a:p>
          <a:p>
            <a:pPr indent="-342900" lvl="0" marL="342900" marR="0" rtl="0" algn="l">
              <a:lnSpc>
                <a:spcPct val="150000"/>
              </a:lnSpc>
              <a:spcBef>
                <a:spcPts val="0"/>
              </a:spcBef>
              <a:spcAft>
                <a:spcPts val="0"/>
              </a:spcAft>
              <a:buClr>
                <a:srgbClr val="000000"/>
              </a:buClr>
              <a:buSzPts val="1600"/>
              <a:buFont typeface="Arial"/>
              <a:buAutoNum type="arabicPeriod"/>
            </a:pPr>
            <a:r>
              <a:rPr b="0" i="0" lang="en-MY" sz="1600" u="none" cap="none" strike="noStrike">
                <a:solidFill>
                  <a:srgbClr val="000000"/>
                </a:solidFill>
                <a:latin typeface="Roboto"/>
                <a:ea typeface="Roboto"/>
                <a:cs typeface="Roboto"/>
                <a:sym typeface="Roboto"/>
              </a:rPr>
              <a:t>Offer a follow up date and time </a:t>
            </a:r>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cxnSp>
        <p:nvCxnSpPr>
          <p:cNvPr id="810" name="Google Shape;810;p68"/>
          <p:cNvCxnSpPr/>
          <p:nvPr/>
        </p:nvCxnSpPr>
        <p:spPr>
          <a:xfrm>
            <a:off x="6278674" y="2775990"/>
            <a:ext cx="0" cy="375180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50"/>
              </a:srgbClr>
            </a:outerShdw>
          </a:effectLst>
        </p:spPr>
      </p:cxnSp>
      <p:pic>
        <p:nvPicPr>
          <p:cNvPr id="811" name="Google Shape;811;p68"/>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812" name="Google Shape;812;p68"/>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Follow Ups</a:t>
            </a:r>
            <a:endParaRPr b="1" i="0" sz="2667" u="none" cap="none" strike="noStrike">
              <a:solidFill>
                <a:srgbClr val="FF9419"/>
              </a:solidFill>
              <a:latin typeface="Signika"/>
              <a:ea typeface="Signika"/>
              <a:cs typeface="Signika"/>
              <a:sym typeface="Signika"/>
            </a:endParaRPr>
          </a:p>
        </p:txBody>
      </p:sp>
      <p:sp>
        <p:nvSpPr>
          <p:cNvPr id="818" name="Google Shape;818;p69"/>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819" name="Google Shape;819;p69"/>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820" name="Google Shape;820;p69"/>
          <p:cNvGrpSpPr/>
          <p:nvPr/>
        </p:nvGrpSpPr>
        <p:grpSpPr>
          <a:xfrm>
            <a:off x="1397145" y="1370129"/>
            <a:ext cx="7897321" cy="663300"/>
            <a:chOff x="4348314" y="5331438"/>
            <a:chExt cx="5443800" cy="663300"/>
          </a:xfrm>
        </p:grpSpPr>
        <p:sp>
          <p:nvSpPr>
            <p:cNvPr id="821" name="Google Shape;821;p69"/>
            <p:cNvSpPr/>
            <p:nvPr/>
          </p:nvSpPr>
          <p:spPr>
            <a:xfrm>
              <a:off x="4348314" y="5331438"/>
              <a:ext cx="5443800" cy="663300"/>
            </a:xfrm>
            <a:prstGeom prst="wedgeRoundRectCallout">
              <a:avLst>
                <a:gd fmla="val -52474" name="adj1"/>
                <a:gd fmla="val -24146" name="adj2"/>
                <a:gd fmla="val 16667" name="adj3"/>
              </a:avLst>
            </a:prstGeom>
            <a:solidFill>
              <a:srgbClr val="FFFF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2" name="Google Shape;822;p69"/>
            <p:cNvSpPr/>
            <p:nvPr/>
          </p:nvSpPr>
          <p:spPr>
            <a:xfrm>
              <a:off x="4447998" y="5436427"/>
              <a:ext cx="5244300" cy="37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The purpose of a follow up call is to get a decision from merchant or move the deal forward </a:t>
              </a:r>
              <a:endParaRPr/>
            </a:p>
          </p:txBody>
        </p:sp>
      </p:grpSp>
      <p:grpSp>
        <p:nvGrpSpPr>
          <p:cNvPr id="823" name="Google Shape;823;p69"/>
          <p:cNvGrpSpPr/>
          <p:nvPr/>
        </p:nvGrpSpPr>
        <p:grpSpPr>
          <a:xfrm>
            <a:off x="1088089" y="2844631"/>
            <a:ext cx="6081300" cy="771900"/>
            <a:chOff x="3018409" y="2072535"/>
            <a:chExt cx="6081300" cy="771900"/>
          </a:xfrm>
        </p:grpSpPr>
        <p:sp>
          <p:nvSpPr>
            <p:cNvPr id="824" name="Google Shape;824;p69"/>
            <p:cNvSpPr/>
            <p:nvPr/>
          </p:nvSpPr>
          <p:spPr>
            <a:xfrm>
              <a:off x="3018409" y="2072535"/>
              <a:ext cx="6081300" cy="771900"/>
            </a:xfrm>
            <a:prstGeom prst="hexagon">
              <a:avLst>
                <a:gd fmla="val 25000" name="adj"/>
                <a:gd fmla="val 115470" name="vf"/>
              </a:avLst>
            </a:prstGeom>
            <a:solidFill>
              <a:srgbClr val="FEE8CF"/>
            </a:solidFill>
            <a:ln cap="flat" cmpd="sng" w="381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69"/>
            <p:cNvSpPr/>
            <p:nvPr/>
          </p:nvSpPr>
          <p:spPr>
            <a:xfrm>
              <a:off x="3633473" y="2105313"/>
              <a:ext cx="48510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Inform  of the </a:t>
              </a:r>
              <a:r>
                <a:rPr b="1" i="0" lang="en-MY" sz="1400" u="none" cap="none" strike="noStrike">
                  <a:solidFill>
                    <a:srgbClr val="00B050"/>
                  </a:solidFill>
                  <a:latin typeface="Roboto"/>
                  <a:ea typeface="Roboto"/>
                  <a:cs typeface="Roboto"/>
                  <a:sym typeface="Roboto"/>
                </a:rPr>
                <a:t>reason</a:t>
              </a:r>
              <a:r>
                <a:rPr b="0" i="0" lang="en-MY" sz="1400" u="none" cap="none" strike="noStrike">
                  <a:solidFill>
                    <a:srgbClr val="000000"/>
                  </a:solidFill>
                  <a:latin typeface="Roboto"/>
                  <a:ea typeface="Roboto"/>
                  <a:cs typeface="Roboto"/>
                  <a:sym typeface="Roboto"/>
                </a:rPr>
                <a:t> for your call and establish the necessary steps to move the deal forward</a:t>
              </a:r>
              <a:endParaRPr b="1" i="0" sz="1400" u="none" cap="none" strike="noStrike">
                <a:solidFill>
                  <a:srgbClr val="00B050"/>
                </a:solidFill>
                <a:latin typeface="Roboto"/>
                <a:ea typeface="Roboto"/>
                <a:cs typeface="Roboto"/>
                <a:sym typeface="Roboto"/>
              </a:endParaRPr>
            </a:p>
          </p:txBody>
        </p:sp>
      </p:grpSp>
      <p:grpSp>
        <p:nvGrpSpPr>
          <p:cNvPr id="826" name="Google Shape;826;p69"/>
          <p:cNvGrpSpPr/>
          <p:nvPr/>
        </p:nvGrpSpPr>
        <p:grpSpPr>
          <a:xfrm>
            <a:off x="2648945" y="4031475"/>
            <a:ext cx="6081300" cy="771900"/>
            <a:chOff x="3018409" y="3241600"/>
            <a:chExt cx="6081300" cy="771900"/>
          </a:xfrm>
        </p:grpSpPr>
        <p:sp>
          <p:nvSpPr>
            <p:cNvPr id="827" name="Google Shape;827;p69"/>
            <p:cNvSpPr/>
            <p:nvPr/>
          </p:nvSpPr>
          <p:spPr>
            <a:xfrm>
              <a:off x="3018409" y="3241600"/>
              <a:ext cx="6081300" cy="771900"/>
            </a:xfrm>
            <a:prstGeom prst="hexagon">
              <a:avLst>
                <a:gd fmla="val 25000" name="adj"/>
                <a:gd fmla="val 115470" name="vf"/>
              </a:avLst>
            </a:prstGeom>
            <a:solidFill>
              <a:srgbClr val="D5FA96"/>
            </a:solidFill>
            <a:ln cap="flat" cmpd="sng" w="381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8" name="Google Shape;828;p69"/>
            <p:cNvSpPr/>
            <p:nvPr/>
          </p:nvSpPr>
          <p:spPr>
            <a:xfrm>
              <a:off x="4008866" y="3276188"/>
              <a:ext cx="41004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You are </a:t>
              </a:r>
              <a:r>
                <a:rPr b="1" i="0" lang="en-MY" sz="1400" u="none" cap="none" strike="noStrike">
                  <a:solidFill>
                    <a:srgbClr val="FF0000"/>
                  </a:solidFill>
                  <a:latin typeface="Roboto"/>
                  <a:ea typeface="Roboto"/>
                  <a:cs typeface="Roboto"/>
                  <a:sym typeface="Roboto"/>
                </a:rPr>
                <a:t>required</a:t>
              </a:r>
              <a:r>
                <a:rPr b="0" i="0" lang="en-MY" sz="1400" u="none" cap="none" strike="noStrike">
                  <a:solidFill>
                    <a:srgbClr val="000000"/>
                  </a:solidFill>
                  <a:latin typeface="Roboto"/>
                  <a:ea typeface="Roboto"/>
                  <a:cs typeface="Roboto"/>
                  <a:sym typeface="Roboto"/>
                </a:rPr>
                <a:t> to call merchant once within the next few days following the meeting</a:t>
              </a:r>
              <a:endParaRPr b="0" i="0" sz="1400" u="none" cap="none" strike="noStrike">
                <a:solidFill>
                  <a:srgbClr val="000000"/>
                </a:solidFill>
                <a:latin typeface="Roboto"/>
                <a:ea typeface="Roboto"/>
                <a:cs typeface="Roboto"/>
                <a:sym typeface="Roboto"/>
              </a:endParaRPr>
            </a:p>
          </p:txBody>
        </p:sp>
      </p:grpSp>
      <p:grpSp>
        <p:nvGrpSpPr>
          <p:cNvPr id="829" name="Google Shape;829;p69"/>
          <p:cNvGrpSpPr/>
          <p:nvPr/>
        </p:nvGrpSpPr>
        <p:grpSpPr>
          <a:xfrm>
            <a:off x="5534048" y="5218320"/>
            <a:ext cx="6081300" cy="771900"/>
            <a:chOff x="3018409" y="3241600"/>
            <a:chExt cx="6081300" cy="771900"/>
          </a:xfrm>
        </p:grpSpPr>
        <p:sp>
          <p:nvSpPr>
            <p:cNvPr id="830" name="Google Shape;830;p69"/>
            <p:cNvSpPr/>
            <p:nvPr/>
          </p:nvSpPr>
          <p:spPr>
            <a:xfrm>
              <a:off x="3018409" y="3241600"/>
              <a:ext cx="6081300" cy="771900"/>
            </a:xfrm>
            <a:prstGeom prst="hexagon">
              <a:avLst>
                <a:gd fmla="val 25000" name="adj"/>
                <a:gd fmla="val 115470" name="vf"/>
              </a:avLst>
            </a:prstGeom>
            <a:solidFill>
              <a:srgbClr val="FBE0F3"/>
            </a:solidFill>
            <a:ln cap="flat" cmpd="sng" w="381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1" name="Google Shape;831;p69"/>
            <p:cNvSpPr/>
            <p:nvPr/>
          </p:nvSpPr>
          <p:spPr>
            <a:xfrm>
              <a:off x="4230490" y="3273515"/>
              <a:ext cx="39681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Proceed to “</a:t>
              </a:r>
              <a:r>
                <a:rPr b="1" i="0" lang="en-MY" sz="1400" u="none" cap="none" strike="noStrike">
                  <a:solidFill>
                    <a:srgbClr val="002060"/>
                  </a:solidFill>
                  <a:latin typeface="Roboto"/>
                  <a:ea typeface="Roboto"/>
                  <a:cs typeface="Roboto"/>
                  <a:sym typeface="Roboto"/>
                </a:rPr>
                <a:t>Close Lost</a:t>
              </a:r>
              <a:r>
                <a:rPr b="0" i="0" lang="en-MY" sz="1400" u="none" cap="none" strike="noStrike">
                  <a:solidFill>
                    <a:srgbClr val="000000"/>
                  </a:solidFill>
                  <a:latin typeface="Roboto"/>
                  <a:ea typeface="Roboto"/>
                  <a:cs typeface="Roboto"/>
                  <a:sym typeface="Roboto"/>
                </a:rPr>
                <a:t>” stage in SalesForce if he/she does not answer your call.</a:t>
              </a:r>
              <a:endParaRPr b="1" i="0" sz="1400" u="none" cap="none" strike="noStrike">
                <a:solidFill>
                  <a:srgbClr val="D83300"/>
                </a:solidFill>
                <a:latin typeface="Roboto"/>
                <a:ea typeface="Roboto"/>
                <a:cs typeface="Roboto"/>
                <a:sym typeface="Roboto"/>
              </a:endParaRPr>
            </a:p>
          </p:txBody>
        </p:sp>
      </p:grpSp>
      <p:pic>
        <p:nvPicPr>
          <p:cNvPr descr="Arrow: Rotate left with solid fill" id="832" name="Google Shape;832;p69"/>
          <p:cNvPicPr preferRelativeResize="0"/>
          <p:nvPr/>
        </p:nvPicPr>
        <p:blipFill rotWithShape="1">
          <a:blip r:embed="rId4">
            <a:alphaModFix/>
          </a:blip>
          <a:srcRect b="0" l="0" r="0" t="0"/>
          <a:stretch/>
        </p:blipFill>
        <p:spPr>
          <a:xfrm rot="-5400000">
            <a:off x="1490830" y="3778341"/>
            <a:ext cx="702756" cy="702756"/>
          </a:xfrm>
          <a:prstGeom prst="rect">
            <a:avLst/>
          </a:prstGeom>
          <a:noFill/>
          <a:ln>
            <a:noFill/>
          </a:ln>
        </p:spPr>
      </p:pic>
      <p:pic>
        <p:nvPicPr>
          <p:cNvPr descr="Arrow: Rotate left with solid fill" id="833" name="Google Shape;833;p69"/>
          <p:cNvPicPr preferRelativeResize="0"/>
          <p:nvPr/>
        </p:nvPicPr>
        <p:blipFill rotWithShape="1">
          <a:blip r:embed="rId4">
            <a:alphaModFix/>
          </a:blip>
          <a:srcRect b="0" l="0" r="0" t="0"/>
          <a:stretch/>
        </p:blipFill>
        <p:spPr>
          <a:xfrm rot="-5400000">
            <a:off x="4753592" y="5107710"/>
            <a:ext cx="702756" cy="702756"/>
          </a:xfrm>
          <a:prstGeom prst="rect">
            <a:avLst/>
          </a:prstGeom>
          <a:noFill/>
          <a:ln>
            <a:noFill/>
          </a:ln>
        </p:spPr>
      </p:pic>
      <p:pic>
        <p:nvPicPr>
          <p:cNvPr id="834" name="Google Shape;834;p69"/>
          <p:cNvPicPr preferRelativeResize="0"/>
          <p:nvPr/>
        </p:nvPicPr>
        <p:blipFill rotWithShape="1">
          <a:blip r:embed="rId5">
            <a:alphaModFix/>
          </a:blip>
          <a:srcRect b="0" l="0" r="0" t="0"/>
          <a:stretch/>
        </p:blipFill>
        <p:spPr>
          <a:xfrm>
            <a:off x="10782528" y="232588"/>
            <a:ext cx="791779" cy="791779"/>
          </a:xfrm>
          <a:prstGeom prst="rect">
            <a:avLst/>
          </a:prstGeom>
          <a:noFill/>
          <a:ln>
            <a:noFill/>
          </a:ln>
        </p:spPr>
      </p:pic>
      <p:sp>
        <p:nvSpPr>
          <p:cNvPr id="835" name="Google Shape;835;p69"/>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0"/>
          <p:cNvSpPr/>
          <p:nvPr/>
        </p:nvSpPr>
        <p:spPr>
          <a:xfrm>
            <a:off x="-4950" y="13"/>
            <a:ext cx="12201900" cy="43989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0"/>
          <p:cNvSpPr txBox="1"/>
          <p:nvPr/>
        </p:nvSpPr>
        <p:spPr>
          <a:xfrm>
            <a:off x="420384" y="44146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Rapport</a:t>
            </a:r>
            <a:endParaRPr/>
          </a:p>
        </p:txBody>
      </p:sp>
      <p:pic>
        <p:nvPicPr>
          <p:cNvPr descr="Logo, icon&#10;&#10;Description automatically generated" id="842" name="Google Shape;842;p70"/>
          <p:cNvPicPr preferRelativeResize="0"/>
          <p:nvPr/>
        </p:nvPicPr>
        <p:blipFill rotWithShape="1">
          <a:blip r:embed="rId3">
            <a:alphaModFix/>
          </a:blip>
          <a:srcRect b="0" l="0" r="0" t="0"/>
          <a:stretch/>
        </p:blipFill>
        <p:spPr>
          <a:xfrm>
            <a:off x="11263294" y="6063691"/>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843" name="Google Shape;843;p70"/>
          <p:cNvPicPr preferRelativeResize="0"/>
          <p:nvPr/>
        </p:nvPicPr>
        <p:blipFill rotWithShape="1">
          <a:blip r:embed="rId4">
            <a:alphaModFix/>
          </a:blip>
          <a:srcRect b="0" l="0" r="0" t="0"/>
          <a:stretch/>
        </p:blipFill>
        <p:spPr>
          <a:xfrm>
            <a:off x="2193103" y="4594001"/>
            <a:ext cx="791779" cy="791779"/>
          </a:xfrm>
          <a:prstGeom prst="rect">
            <a:avLst/>
          </a:prstGeom>
          <a:noFill/>
          <a:ln>
            <a:noFill/>
          </a:ln>
        </p:spPr>
      </p:pic>
      <p:sp>
        <p:nvSpPr>
          <p:cNvPr id="844" name="Google Shape;844;p70"/>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333"/>
              <a:buFont typeface="Arial"/>
              <a:buNone/>
            </a:pPr>
            <a:fld id="{00000000-1234-1234-1234-123412341234}" type="slidenum">
              <a:rPr lang="en-MY"/>
              <a:t>‹#›</a:t>
            </a:fld>
            <a:endParaRPr/>
          </a:p>
        </p:txBody>
      </p:sp>
      <p:pic>
        <p:nvPicPr>
          <p:cNvPr id="845" name="Google Shape;845;p70"/>
          <p:cNvPicPr preferRelativeResize="0"/>
          <p:nvPr/>
        </p:nvPicPr>
        <p:blipFill>
          <a:blip r:embed="rId5">
            <a:alphaModFix/>
          </a:blip>
          <a:stretch>
            <a:fillRect/>
          </a:stretch>
        </p:blipFill>
        <p:spPr>
          <a:xfrm>
            <a:off x="6185775" y="558425"/>
            <a:ext cx="5110723" cy="3840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71"/>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1" name="Google Shape;851;p71"/>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852" name="Google Shape;852;p71"/>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Rapport</a:t>
            </a:r>
            <a:endParaRPr b="1" i="0" sz="2900" u="none" cap="none" strike="noStrike">
              <a:solidFill>
                <a:srgbClr val="000000"/>
              </a:solidFill>
              <a:latin typeface="Signika"/>
              <a:ea typeface="Signika"/>
              <a:cs typeface="Signika"/>
              <a:sym typeface="Signika"/>
            </a:endParaRPr>
          </a:p>
        </p:txBody>
      </p:sp>
      <p:sp>
        <p:nvSpPr>
          <p:cNvPr id="853" name="Google Shape;853;p71"/>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854" name="Google Shape;854;p71"/>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id="855" name="Google Shape;855;p71"/>
          <p:cNvPicPr preferRelativeResize="0"/>
          <p:nvPr/>
        </p:nvPicPr>
        <p:blipFill rotWithShape="1">
          <a:blip r:embed="rId4">
            <a:alphaModFix/>
          </a:blip>
          <a:srcRect b="0" l="0" r="0" t="0"/>
          <a:stretch/>
        </p:blipFill>
        <p:spPr>
          <a:xfrm>
            <a:off x="11063691" y="183588"/>
            <a:ext cx="791779" cy="791779"/>
          </a:xfrm>
          <a:prstGeom prst="rect">
            <a:avLst/>
          </a:prstGeom>
          <a:noFill/>
          <a:ln>
            <a:noFill/>
          </a:ln>
        </p:spPr>
      </p:pic>
      <p:grpSp>
        <p:nvGrpSpPr>
          <p:cNvPr id="856" name="Google Shape;856;p71"/>
          <p:cNvGrpSpPr/>
          <p:nvPr/>
        </p:nvGrpSpPr>
        <p:grpSpPr>
          <a:xfrm>
            <a:off x="451819" y="1376960"/>
            <a:ext cx="4869342" cy="5528315"/>
            <a:chOff x="375619" y="1376960"/>
            <a:chExt cx="4869342" cy="5528315"/>
          </a:xfrm>
        </p:grpSpPr>
        <p:sp>
          <p:nvSpPr>
            <p:cNvPr id="857" name="Google Shape;857;p71"/>
            <p:cNvSpPr/>
            <p:nvPr/>
          </p:nvSpPr>
          <p:spPr>
            <a:xfrm>
              <a:off x="375619" y="2045715"/>
              <a:ext cx="667746" cy="4859560"/>
            </a:xfrm>
            <a:custGeom>
              <a:rect b="b" l="l" r="r" t="t"/>
              <a:pathLst>
                <a:path extrusionOk="0" h="4541645" w="667746">
                  <a:moveTo>
                    <a:pt x="0" y="0"/>
                  </a:moveTo>
                  <a:lnTo>
                    <a:pt x="667746" y="0"/>
                  </a:lnTo>
                  <a:lnTo>
                    <a:pt x="667746" y="4541645"/>
                  </a:lnTo>
                  <a:lnTo>
                    <a:pt x="0" y="4541645"/>
                  </a:lnTo>
                  <a:lnTo>
                    <a:pt x="0" y="0"/>
                  </a:lnTo>
                  <a:close/>
                </a:path>
              </a:pathLst>
            </a:custGeom>
            <a:solidFill>
              <a:srgbClr val="E6913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858" name="Google Shape;858;p71"/>
            <p:cNvSpPr/>
            <p:nvPr/>
          </p:nvSpPr>
          <p:spPr>
            <a:xfrm>
              <a:off x="375619" y="1376960"/>
              <a:ext cx="4869342" cy="668736"/>
            </a:xfrm>
            <a:custGeom>
              <a:rect b="b" l="l" r="r" t="t"/>
              <a:pathLst>
                <a:path extrusionOk="0" h="21600" w="21600">
                  <a:moveTo>
                    <a:pt x="2962" y="0"/>
                  </a:moveTo>
                  <a:lnTo>
                    <a:pt x="0" y="21600"/>
                  </a:lnTo>
                  <a:lnTo>
                    <a:pt x="0" y="21600"/>
                  </a:lnTo>
                  <a:lnTo>
                    <a:pt x="2962" y="21600"/>
                  </a:lnTo>
                  <a:lnTo>
                    <a:pt x="19762" y="21600"/>
                  </a:lnTo>
                  <a:lnTo>
                    <a:pt x="21600" y="10784"/>
                  </a:lnTo>
                  <a:lnTo>
                    <a:pt x="19762" y="0"/>
                  </a:lnTo>
                  <a:close/>
                </a:path>
              </a:pathLst>
            </a:custGeom>
            <a:solidFill>
              <a:srgbClr val="F9CB9C"/>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000000"/>
                </a:solidFill>
                <a:latin typeface="Calibri"/>
                <a:ea typeface="Calibri"/>
                <a:cs typeface="Calibri"/>
                <a:sym typeface="Calibri"/>
              </a:endParaRPr>
            </a:p>
          </p:txBody>
        </p:sp>
        <p:sp>
          <p:nvSpPr>
            <p:cNvPr id="859" name="Google Shape;859;p71"/>
            <p:cNvSpPr txBox="1"/>
            <p:nvPr/>
          </p:nvSpPr>
          <p:spPr>
            <a:xfrm>
              <a:off x="1043375" y="1433525"/>
              <a:ext cx="3734100" cy="555600"/>
            </a:xfrm>
            <a:prstGeom prst="rect">
              <a:avLst/>
            </a:prstGeom>
            <a:noFill/>
            <a:ln>
              <a:noFill/>
            </a:ln>
          </p:spPr>
          <p:txBody>
            <a:bodyPr anchorCtr="0" anchor="t" bIns="45700" lIns="0" spcFirstLastPara="1" rIns="0" wrap="square" tIns="45700">
              <a:spAutoFit/>
            </a:bodyPr>
            <a:lstStyle/>
            <a:p>
              <a:pPr indent="0" lvl="0" marL="0" marR="0" rtl="0" algn="ctr">
                <a:lnSpc>
                  <a:spcPct val="115000"/>
                </a:lnSpc>
                <a:spcBef>
                  <a:spcPts val="0"/>
                </a:spcBef>
                <a:spcAft>
                  <a:spcPts val="0"/>
                </a:spcAft>
                <a:buClr>
                  <a:srgbClr val="000000"/>
                </a:buClr>
                <a:buSzPts val="1200"/>
                <a:buFont typeface="Arial"/>
                <a:buNone/>
              </a:pPr>
              <a:r>
                <a:rPr b="0" i="0" lang="en-MY" u="none" cap="none" strike="noStrike">
                  <a:solidFill>
                    <a:srgbClr val="000000"/>
                  </a:solidFill>
                  <a:latin typeface="Roboto"/>
                  <a:ea typeface="Roboto"/>
                  <a:cs typeface="Roboto"/>
                  <a:sym typeface="Roboto"/>
                </a:rPr>
                <a:t>Rapport is understanding each other feelings or ideas and communicate well.</a:t>
              </a:r>
              <a:endParaRPr/>
            </a:p>
          </p:txBody>
        </p:sp>
      </p:grpSp>
      <p:grpSp>
        <p:nvGrpSpPr>
          <p:cNvPr id="860" name="Google Shape;860;p71"/>
          <p:cNvGrpSpPr/>
          <p:nvPr/>
        </p:nvGrpSpPr>
        <p:grpSpPr>
          <a:xfrm>
            <a:off x="894301" y="2172434"/>
            <a:ext cx="4869342" cy="4731266"/>
            <a:chOff x="818101" y="2172434"/>
            <a:chExt cx="4869342" cy="4731266"/>
          </a:xfrm>
        </p:grpSpPr>
        <p:sp>
          <p:nvSpPr>
            <p:cNvPr id="861" name="Google Shape;861;p71"/>
            <p:cNvSpPr/>
            <p:nvPr/>
          </p:nvSpPr>
          <p:spPr>
            <a:xfrm>
              <a:off x="818101" y="2840182"/>
              <a:ext cx="667746" cy="4063518"/>
            </a:xfrm>
            <a:custGeom>
              <a:rect b="b" l="l" r="r" t="t"/>
              <a:pathLst>
                <a:path extrusionOk="0" h="3745178" w="667746">
                  <a:moveTo>
                    <a:pt x="0" y="0"/>
                  </a:moveTo>
                  <a:lnTo>
                    <a:pt x="667746" y="0"/>
                  </a:lnTo>
                  <a:lnTo>
                    <a:pt x="667746" y="3745178"/>
                  </a:lnTo>
                  <a:lnTo>
                    <a:pt x="0" y="3745178"/>
                  </a:lnTo>
                  <a:lnTo>
                    <a:pt x="0" y="0"/>
                  </a:lnTo>
                  <a:close/>
                </a:path>
              </a:pathLst>
            </a:custGeom>
            <a:solidFill>
              <a:srgbClr val="3C7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862" name="Google Shape;862;p71"/>
            <p:cNvSpPr/>
            <p:nvPr/>
          </p:nvSpPr>
          <p:spPr>
            <a:xfrm>
              <a:off x="818101" y="2172434"/>
              <a:ext cx="4869342" cy="667764"/>
            </a:xfrm>
            <a:custGeom>
              <a:rect b="b" l="l" r="r" t="t"/>
              <a:pathLst>
                <a:path extrusionOk="0" h="21600" w="21600">
                  <a:moveTo>
                    <a:pt x="2962" y="0"/>
                  </a:moveTo>
                  <a:lnTo>
                    <a:pt x="0" y="21600"/>
                  </a:lnTo>
                  <a:lnTo>
                    <a:pt x="0" y="21600"/>
                  </a:lnTo>
                  <a:lnTo>
                    <a:pt x="2962" y="21600"/>
                  </a:lnTo>
                  <a:lnTo>
                    <a:pt x="19758" y="21600"/>
                  </a:lnTo>
                  <a:lnTo>
                    <a:pt x="21600" y="10800"/>
                  </a:lnTo>
                  <a:lnTo>
                    <a:pt x="19758" y="0"/>
                  </a:lnTo>
                  <a:close/>
                </a:path>
              </a:pathLst>
            </a:custGeom>
            <a:solidFill>
              <a:srgbClr val="A4C2F4"/>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863" name="Google Shape;863;p71"/>
            <p:cNvSpPr txBox="1"/>
            <p:nvPr/>
          </p:nvSpPr>
          <p:spPr>
            <a:xfrm>
              <a:off x="1485225" y="2229038"/>
              <a:ext cx="3760200" cy="555600"/>
            </a:xfrm>
            <a:prstGeom prst="rect">
              <a:avLst/>
            </a:prstGeom>
            <a:noFill/>
            <a:ln>
              <a:noFill/>
            </a:ln>
          </p:spPr>
          <p:txBody>
            <a:bodyPr anchorCtr="0" anchor="t" bIns="45700" lIns="0" spcFirstLastPara="1" rIns="0" wrap="square" tIns="45700">
              <a:spAutoFit/>
            </a:bodyPr>
            <a:lstStyle/>
            <a:p>
              <a:pPr indent="0" lvl="0" marL="0" marR="0" rtl="0" algn="ctr">
                <a:lnSpc>
                  <a:spcPct val="115000"/>
                </a:lnSpc>
                <a:spcBef>
                  <a:spcPts val="0"/>
                </a:spcBef>
                <a:spcAft>
                  <a:spcPts val="0"/>
                </a:spcAft>
                <a:buClr>
                  <a:srgbClr val="000000"/>
                </a:buClr>
                <a:buSzPts val="1200"/>
                <a:buFont typeface="Arial"/>
                <a:buNone/>
              </a:pPr>
              <a:r>
                <a:rPr b="0" i="0" lang="en-MY" u="none" cap="none" strike="noStrike">
                  <a:solidFill>
                    <a:srgbClr val="000000"/>
                  </a:solidFill>
                  <a:latin typeface="Roboto"/>
                  <a:ea typeface="Roboto"/>
                  <a:cs typeface="Roboto"/>
                  <a:sym typeface="Roboto"/>
                </a:rPr>
                <a:t>We need to build good relationships with </a:t>
              </a:r>
              <a:r>
                <a:rPr lang="en-MY">
                  <a:latin typeface="Roboto"/>
                  <a:ea typeface="Roboto"/>
                  <a:cs typeface="Roboto"/>
                  <a:sym typeface="Roboto"/>
                </a:rPr>
                <a:t>m</a:t>
              </a:r>
              <a:r>
                <a:rPr b="0" i="0" lang="en-MY" u="none" cap="none" strike="noStrike">
                  <a:solidFill>
                    <a:srgbClr val="000000"/>
                  </a:solidFill>
                  <a:latin typeface="Roboto"/>
                  <a:ea typeface="Roboto"/>
                  <a:cs typeface="Roboto"/>
                  <a:sym typeface="Roboto"/>
                </a:rPr>
                <a:t>erchant to show that we are trustworthy.</a:t>
              </a:r>
              <a:endParaRPr/>
            </a:p>
          </p:txBody>
        </p:sp>
      </p:grpSp>
      <p:sp>
        <p:nvSpPr>
          <p:cNvPr id="864" name="Google Shape;864;p71"/>
          <p:cNvSpPr txBox="1"/>
          <p:nvPr/>
        </p:nvSpPr>
        <p:spPr>
          <a:xfrm>
            <a:off x="5358230" y="1553738"/>
            <a:ext cx="1701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What is rapport?</a:t>
            </a:r>
            <a:endParaRPr/>
          </a:p>
        </p:txBody>
      </p:sp>
      <p:sp>
        <p:nvSpPr>
          <p:cNvPr id="865" name="Google Shape;865;p71"/>
          <p:cNvSpPr txBox="1"/>
          <p:nvPr/>
        </p:nvSpPr>
        <p:spPr>
          <a:xfrm>
            <a:off x="5822447" y="2337031"/>
            <a:ext cx="3371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Why building rapport is important?</a:t>
            </a:r>
            <a:endParaRPr/>
          </a:p>
        </p:txBody>
      </p:sp>
      <p:sp>
        <p:nvSpPr>
          <p:cNvPr id="866" name="Google Shape;866;p71"/>
          <p:cNvSpPr/>
          <p:nvPr/>
        </p:nvSpPr>
        <p:spPr>
          <a:xfrm>
            <a:off x="2068286" y="4560658"/>
            <a:ext cx="2594100" cy="639000"/>
          </a:xfrm>
          <a:prstGeom prst="roundRect">
            <a:avLst>
              <a:gd fmla="val 16667" name="adj"/>
            </a:avLst>
          </a:prstGeom>
          <a:solidFill>
            <a:srgbClr val="FFFFFF"/>
          </a:solidFill>
          <a:ln cap="flat" cmpd="sng" w="25400">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Good Rapport</a:t>
            </a:r>
            <a:endParaRPr/>
          </a:p>
        </p:txBody>
      </p:sp>
      <p:sp>
        <p:nvSpPr>
          <p:cNvPr id="867" name="Google Shape;867;p71"/>
          <p:cNvSpPr/>
          <p:nvPr/>
        </p:nvSpPr>
        <p:spPr>
          <a:xfrm>
            <a:off x="5326059" y="3643174"/>
            <a:ext cx="2594100" cy="639000"/>
          </a:xfrm>
          <a:prstGeom prst="roundRect">
            <a:avLst>
              <a:gd fmla="val 16667" name="adj"/>
            </a:avLst>
          </a:prstGeom>
          <a:solidFill>
            <a:srgbClr val="FFFFFF"/>
          </a:solidFill>
          <a:ln cap="flat" cmpd="sng" w="25400">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Personable</a:t>
            </a:r>
            <a:endParaRPr/>
          </a:p>
        </p:txBody>
      </p:sp>
      <p:sp>
        <p:nvSpPr>
          <p:cNvPr id="868" name="Google Shape;868;p71"/>
          <p:cNvSpPr/>
          <p:nvPr/>
        </p:nvSpPr>
        <p:spPr>
          <a:xfrm>
            <a:off x="5326059" y="5478187"/>
            <a:ext cx="2594100" cy="639000"/>
          </a:xfrm>
          <a:prstGeom prst="roundRect">
            <a:avLst>
              <a:gd fmla="val 16667" name="adj"/>
            </a:avLst>
          </a:prstGeom>
          <a:solidFill>
            <a:srgbClr val="FFFFFF"/>
          </a:solidFill>
          <a:ln cap="flat" cmpd="sng" w="25400">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Relatable</a:t>
            </a:r>
            <a:endParaRPr/>
          </a:p>
        </p:txBody>
      </p:sp>
      <p:sp>
        <p:nvSpPr>
          <p:cNvPr id="869" name="Google Shape;869;p71"/>
          <p:cNvSpPr txBox="1"/>
          <p:nvPr/>
        </p:nvSpPr>
        <p:spPr>
          <a:xfrm>
            <a:off x="8398175" y="3684875"/>
            <a:ext cx="3093900" cy="555600"/>
          </a:xfrm>
          <a:prstGeom prst="rect">
            <a:avLst/>
          </a:prstGeom>
          <a:noFill/>
          <a:ln>
            <a:noFill/>
          </a:ln>
        </p:spPr>
        <p:txBody>
          <a:bodyPr anchorCtr="0" anchor="t" bIns="45700" lIns="0" spcFirstLastPara="1" rIns="0" wrap="square" tIns="45700">
            <a:spAutoFit/>
          </a:bodyPr>
          <a:lstStyle/>
          <a:p>
            <a:pPr indent="0" lvl="0" marL="0" marR="0" rtl="0" algn="l">
              <a:lnSpc>
                <a:spcPct val="115000"/>
              </a:lnSpc>
              <a:spcBef>
                <a:spcPts val="0"/>
              </a:spcBef>
              <a:spcAft>
                <a:spcPts val="0"/>
              </a:spcAft>
              <a:buClr>
                <a:srgbClr val="000000"/>
              </a:buClr>
              <a:buSzPts val="1200"/>
              <a:buFont typeface="Arial"/>
              <a:buNone/>
            </a:pPr>
            <a:r>
              <a:rPr b="0" i="0" lang="en-MY" u="none" cap="none" strike="noStrike">
                <a:solidFill>
                  <a:srgbClr val="000000"/>
                </a:solidFill>
                <a:latin typeface="Roboto"/>
                <a:ea typeface="Roboto"/>
                <a:cs typeface="Roboto"/>
                <a:sym typeface="Roboto"/>
              </a:rPr>
              <a:t>“Oh, I love that your business is associated with such a great cause”.</a:t>
            </a:r>
            <a:endParaRPr/>
          </a:p>
        </p:txBody>
      </p:sp>
      <p:sp>
        <p:nvSpPr>
          <p:cNvPr id="870" name="Google Shape;870;p71"/>
          <p:cNvSpPr txBox="1"/>
          <p:nvPr/>
        </p:nvSpPr>
        <p:spPr>
          <a:xfrm>
            <a:off x="8398175" y="5519875"/>
            <a:ext cx="3093900" cy="555600"/>
          </a:xfrm>
          <a:prstGeom prst="rect">
            <a:avLst/>
          </a:prstGeom>
          <a:noFill/>
          <a:ln>
            <a:noFill/>
          </a:ln>
        </p:spPr>
        <p:txBody>
          <a:bodyPr anchorCtr="0" anchor="t" bIns="45700" lIns="0" spcFirstLastPara="1" rIns="0" wrap="square" tIns="45700">
            <a:spAutoFit/>
          </a:bodyPr>
          <a:lstStyle/>
          <a:p>
            <a:pPr indent="0" lvl="0" marL="0" marR="0" rtl="0" algn="l">
              <a:lnSpc>
                <a:spcPct val="115000"/>
              </a:lnSpc>
              <a:spcBef>
                <a:spcPts val="0"/>
              </a:spcBef>
              <a:spcAft>
                <a:spcPts val="0"/>
              </a:spcAft>
              <a:buClr>
                <a:srgbClr val="000000"/>
              </a:buClr>
              <a:buSzPts val="1200"/>
              <a:buFont typeface="Arial"/>
              <a:buNone/>
            </a:pPr>
            <a:r>
              <a:rPr b="0" i="0" lang="en-MY" u="none" cap="none" strike="noStrike">
                <a:solidFill>
                  <a:srgbClr val="000000"/>
                </a:solidFill>
                <a:latin typeface="Roboto"/>
                <a:ea typeface="Roboto"/>
                <a:cs typeface="Roboto"/>
                <a:sym typeface="Roboto"/>
              </a:rPr>
              <a:t>“Well I fully understand how busy you can get as a business owner”. </a:t>
            </a:r>
            <a:endParaRPr/>
          </a:p>
        </p:txBody>
      </p:sp>
      <p:cxnSp>
        <p:nvCxnSpPr>
          <p:cNvPr id="871" name="Google Shape;871;p71"/>
          <p:cNvCxnSpPr>
            <a:stCxn id="866" idx="3"/>
            <a:endCxn id="867" idx="1"/>
          </p:cNvCxnSpPr>
          <p:nvPr/>
        </p:nvCxnSpPr>
        <p:spPr>
          <a:xfrm flipH="1" rot="10800000">
            <a:off x="4662386" y="3962758"/>
            <a:ext cx="663600" cy="917400"/>
          </a:xfrm>
          <a:prstGeom prst="bentConnector3">
            <a:avLst>
              <a:gd fmla="val 50006" name="adj1"/>
            </a:avLst>
          </a:prstGeom>
          <a:noFill/>
          <a:ln cap="flat" cmpd="sng" w="28575">
            <a:solidFill>
              <a:srgbClr val="CCCCCC"/>
            </a:solidFill>
            <a:prstDash val="solid"/>
            <a:round/>
            <a:headEnd len="sm" w="sm" type="none"/>
            <a:tailEnd len="med" w="med" type="triangle"/>
          </a:ln>
        </p:spPr>
      </p:cxnSp>
      <p:cxnSp>
        <p:nvCxnSpPr>
          <p:cNvPr id="872" name="Google Shape;872;p71"/>
          <p:cNvCxnSpPr>
            <a:stCxn id="866" idx="3"/>
            <a:endCxn id="868" idx="1"/>
          </p:cNvCxnSpPr>
          <p:nvPr/>
        </p:nvCxnSpPr>
        <p:spPr>
          <a:xfrm>
            <a:off x="4662386" y="4880158"/>
            <a:ext cx="663600" cy="917400"/>
          </a:xfrm>
          <a:prstGeom prst="bentConnector3">
            <a:avLst>
              <a:gd fmla="val 50006" name="adj1"/>
            </a:avLst>
          </a:prstGeom>
          <a:noFill/>
          <a:ln cap="flat" cmpd="sng" w="28575">
            <a:solidFill>
              <a:srgbClr val="CCCCCC"/>
            </a:solidFill>
            <a:prstDash val="solid"/>
            <a:round/>
            <a:headEnd len="sm" w="sm" type="none"/>
            <a:tailEnd len="med" w="med" type="triangle"/>
          </a:ln>
        </p:spPr>
      </p:cxnSp>
      <p:sp>
        <p:nvSpPr>
          <p:cNvPr id="873" name="Google Shape;873;p71"/>
          <p:cNvSpPr/>
          <p:nvPr/>
        </p:nvSpPr>
        <p:spPr>
          <a:xfrm>
            <a:off x="8079001" y="3643175"/>
            <a:ext cx="201600" cy="639000"/>
          </a:xfrm>
          <a:prstGeom prst="rightBrace">
            <a:avLst>
              <a:gd fmla="val 8333" name="adj1"/>
              <a:gd fmla="val 50000" name="adj2"/>
            </a:avLst>
          </a:prstGeom>
          <a:noFill/>
          <a:ln cap="flat" cmpd="sng" w="28575">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B9419"/>
              </a:solidFill>
              <a:latin typeface="Arial"/>
              <a:ea typeface="Arial"/>
              <a:cs typeface="Arial"/>
              <a:sym typeface="Arial"/>
            </a:endParaRPr>
          </a:p>
        </p:txBody>
      </p:sp>
      <p:sp>
        <p:nvSpPr>
          <p:cNvPr id="874" name="Google Shape;874;p71"/>
          <p:cNvSpPr/>
          <p:nvPr/>
        </p:nvSpPr>
        <p:spPr>
          <a:xfrm>
            <a:off x="8079001" y="5478175"/>
            <a:ext cx="201600" cy="639000"/>
          </a:xfrm>
          <a:prstGeom prst="rightBrace">
            <a:avLst>
              <a:gd fmla="val 8333" name="adj1"/>
              <a:gd fmla="val 50000" name="adj2"/>
            </a:avLst>
          </a:prstGeom>
          <a:noFill/>
          <a:ln cap="flat" cmpd="sng" w="28575">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B9419"/>
              </a:solidFill>
              <a:latin typeface="Arial"/>
              <a:ea typeface="Arial"/>
              <a:cs typeface="Arial"/>
              <a:sym typeface="Arial"/>
            </a:endParaRPr>
          </a:p>
        </p:txBody>
      </p:sp>
      <p:pic>
        <p:nvPicPr>
          <p:cNvPr descr="A picture containing text, clock, clipart&#10;&#10;Description automatically generated" id="875" name="Google Shape;875;p71"/>
          <p:cNvPicPr preferRelativeResize="0"/>
          <p:nvPr/>
        </p:nvPicPr>
        <p:blipFill rotWithShape="1">
          <a:blip r:embed="rId5">
            <a:alphaModFix/>
          </a:blip>
          <a:srcRect b="0" l="0" r="0" t="0"/>
          <a:stretch/>
        </p:blipFill>
        <p:spPr>
          <a:xfrm>
            <a:off x="204043" y="234320"/>
            <a:ext cx="1596274" cy="2380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p72"/>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1" name="Google Shape;881;p72"/>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882" name="Google Shape;882;p72"/>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Rapport</a:t>
            </a:r>
            <a:endParaRPr b="1" i="0" sz="2900" u="none" cap="none" strike="noStrike">
              <a:solidFill>
                <a:srgbClr val="000000"/>
              </a:solidFill>
              <a:latin typeface="Signika"/>
              <a:ea typeface="Signika"/>
              <a:cs typeface="Signika"/>
              <a:sym typeface="Signika"/>
            </a:endParaRPr>
          </a:p>
        </p:txBody>
      </p:sp>
      <p:sp>
        <p:nvSpPr>
          <p:cNvPr id="883" name="Google Shape;883;p72"/>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Techniques to Establish Good Rapport</a:t>
            </a:r>
            <a:endParaRPr b="1" sz="2400">
              <a:solidFill>
                <a:srgbClr val="2F2922"/>
              </a:solidFill>
              <a:latin typeface="Signika"/>
              <a:ea typeface="Signika"/>
              <a:cs typeface="Signika"/>
              <a:sym typeface="Signika"/>
            </a:endParaRPr>
          </a:p>
        </p:txBody>
      </p:sp>
      <p:sp>
        <p:nvSpPr>
          <p:cNvPr id="884" name="Google Shape;884;p72"/>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id="885" name="Google Shape;885;p72"/>
          <p:cNvPicPr preferRelativeResize="0"/>
          <p:nvPr/>
        </p:nvPicPr>
        <p:blipFill rotWithShape="1">
          <a:blip r:embed="rId4">
            <a:alphaModFix/>
          </a:blip>
          <a:srcRect b="0" l="0" r="0" t="0"/>
          <a:stretch/>
        </p:blipFill>
        <p:spPr>
          <a:xfrm>
            <a:off x="11063691" y="183588"/>
            <a:ext cx="791779" cy="791779"/>
          </a:xfrm>
          <a:prstGeom prst="rect">
            <a:avLst/>
          </a:prstGeom>
          <a:noFill/>
          <a:ln>
            <a:noFill/>
          </a:ln>
        </p:spPr>
      </p:pic>
      <p:sp>
        <p:nvSpPr>
          <p:cNvPr id="886" name="Google Shape;886;p72"/>
          <p:cNvSpPr/>
          <p:nvPr/>
        </p:nvSpPr>
        <p:spPr>
          <a:xfrm>
            <a:off x="1375143" y="1947227"/>
            <a:ext cx="9456000" cy="18075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274300">
            <a:noAutofit/>
          </a:bodyPr>
          <a:lstStyle/>
          <a:p>
            <a:pPr indent="0" lvl="2" marL="914400" marR="0" rtl="0" algn="ctr">
              <a:lnSpc>
                <a:spcPct val="100000"/>
              </a:lnSpc>
              <a:spcBef>
                <a:spcPts val="0"/>
              </a:spcBef>
              <a:spcAft>
                <a:spcPts val="0"/>
              </a:spcAft>
              <a:buClr>
                <a:srgbClr val="000000"/>
              </a:buClr>
              <a:buSzPts val="5400"/>
              <a:buFont typeface="Arial"/>
              <a:buNone/>
            </a:pPr>
            <a:r>
              <a:t/>
            </a:r>
            <a:endParaRPr b="1" i="0" sz="5400" u="none" cap="none" strike="noStrike">
              <a:solidFill>
                <a:srgbClr val="FFFFFF"/>
              </a:solidFill>
              <a:latin typeface="Calibri"/>
              <a:ea typeface="Calibri"/>
              <a:cs typeface="Calibri"/>
              <a:sym typeface="Calibri"/>
            </a:endParaRPr>
          </a:p>
        </p:txBody>
      </p:sp>
      <p:sp>
        <p:nvSpPr>
          <p:cNvPr id="887" name="Google Shape;887;p72"/>
          <p:cNvSpPr/>
          <p:nvPr/>
        </p:nvSpPr>
        <p:spPr>
          <a:xfrm>
            <a:off x="3047991" y="2438716"/>
            <a:ext cx="60960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Arial"/>
              <a:buNone/>
            </a:pPr>
            <a:r>
              <a:rPr b="1" i="0" lang="en-MY" sz="2800" u="none" cap="none" strike="noStrike">
                <a:latin typeface="Roboto"/>
                <a:ea typeface="Roboto"/>
                <a:cs typeface="Roboto"/>
                <a:sym typeface="Roboto"/>
              </a:rPr>
              <a:t>Personable &amp; Relatable</a:t>
            </a:r>
            <a:endParaRPr/>
          </a:p>
        </p:txBody>
      </p:sp>
      <p:grpSp>
        <p:nvGrpSpPr>
          <p:cNvPr id="888" name="Google Shape;888;p72"/>
          <p:cNvGrpSpPr/>
          <p:nvPr/>
        </p:nvGrpSpPr>
        <p:grpSpPr>
          <a:xfrm>
            <a:off x="696236" y="3422096"/>
            <a:ext cx="3465300" cy="2017539"/>
            <a:chOff x="275574" y="2810346"/>
            <a:chExt cx="3465300" cy="2017539"/>
          </a:xfrm>
        </p:grpSpPr>
        <p:grpSp>
          <p:nvGrpSpPr>
            <p:cNvPr id="889" name="Google Shape;889;p72"/>
            <p:cNvGrpSpPr/>
            <p:nvPr/>
          </p:nvGrpSpPr>
          <p:grpSpPr>
            <a:xfrm>
              <a:off x="940443" y="3825583"/>
              <a:ext cx="2189886" cy="1002303"/>
              <a:chOff x="954481" y="3881209"/>
              <a:chExt cx="3058500" cy="1971872"/>
            </a:xfrm>
          </p:grpSpPr>
          <p:sp>
            <p:nvSpPr>
              <p:cNvPr id="890" name="Google Shape;890;p72"/>
              <p:cNvSpPr/>
              <p:nvPr/>
            </p:nvSpPr>
            <p:spPr>
              <a:xfrm>
                <a:off x="1030681" y="3971781"/>
                <a:ext cx="2982300" cy="1881300"/>
              </a:xfrm>
              <a:prstGeom prst="rect">
                <a:avLst/>
              </a:prstGeom>
              <a:solidFill>
                <a:schemeClr val="lt1"/>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891" name="Google Shape;891;p72"/>
              <p:cNvSpPr/>
              <p:nvPr/>
            </p:nvSpPr>
            <p:spPr>
              <a:xfrm>
                <a:off x="954481" y="3881209"/>
                <a:ext cx="2982300" cy="1881300"/>
              </a:xfrm>
              <a:prstGeom prst="rect">
                <a:avLst/>
              </a:prstGeom>
              <a:solidFill>
                <a:srgbClr val="674EA7"/>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grpSp>
        <p:sp>
          <p:nvSpPr>
            <p:cNvPr id="892" name="Google Shape;892;p72"/>
            <p:cNvSpPr/>
            <p:nvPr/>
          </p:nvSpPr>
          <p:spPr>
            <a:xfrm>
              <a:off x="275574" y="4149648"/>
              <a:ext cx="3465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FFFFF"/>
                  </a:solidFill>
                  <a:latin typeface="Roboto"/>
                  <a:ea typeface="Roboto"/>
                  <a:cs typeface="Roboto"/>
                  <a:sym typeface="Roboto"/>
                </a:rPr>
                <a:t>Mirroring</a:t>
              </a:r>
              <a:endParaRPr>
                <a:solidFill>
                  <a:srgbClr val="FFFFFF"/>
                </a:solidFill>
              </a:endParaRPr>
            </a:p>
          </p:txBody>
        </p:sp>
        <p:grpSp>
          <p:nvGrpSpPr>
            <p:cNvPr id="893" name="Google Shape;893;p72"/>
            <p:cNvGrpSpPr/>
            <p:nvPr/>
          </p:nvGrpSpPr>
          <p:grpSpPr>
            <a:xfrm>
              <a:off x="1358723" y="2810346"/>
              <a:ext cx="1299022" cy="1250586"/>
              <a:chOff x="1604809" y="2782877"/>
              <a:chExt cx="1681800" cy="1681800"/>
            </a:xfrm>
          </p:grpSpPr>
          <p:sp>
            <p:nvSpPr>
              <p:cNvPr id="894" name="Google Shape;894;p72"/>
              <p:cNvSpPr/>
              <p:nvPr/>
            </p:nvSpPr>
            <p:spPr>
              <a:xfrm>
                <a:off x="1604809" y="2782877"/>
                <a:ext cx="1681800" cy="16818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Icon&#10;&#10;Description automatically generated" id="895" name="Google Shape;895;p72"/>
              <p:cNvPicPr preferRelativeResize="0"/>
              <p:nvPr/>
            </p:nvPicPr>
            <p:blipFill rotWithShape="1">
              <a:blip r:embed="rId5">
                <a:alphaModFix/>
              </a:blip>
              <a:srcRect b="0" l="0" r="0" t="0"/>
              <a:stretch/>
            </p:blipFill>
            <p:spPr>
              <a:xfrm>
                <a:off x="2013100" y="3191168"/>
                <a:ext cx="865073" cy="865073"/>
              </a:xfrm>
              <a:prstGeom prst="rect">
                <a:avLst/>
              </a:prstGeom>
              <a:noFill/>
              <a:ln>
                <a:noFill/>
              </a:ln>
            </p:spPr>
          </p:pic>
        </p:grpSp>
      </p:grpSp>
      <p:grpSp>
        <p:nvGrpSpPr>
          <p:cNvPr id="896" name="Google Shape;896;p72"/>
          <p:cNvGrpSpPr/>
          <p:nvPr/>
        </p:nvGrpSpPr>
        <p:grpSpPr>
          <a:xfrm>
            <a:off x="7976014" y="3434201"/>
            <a:ext cx="3465300" cy="1997095"/>
            <a:chOff x="7555351" y="2822451"/>
            <a:chExt cx="3465300" cy="1997095"/>
          </a:xfrm>
        </p:grpSpPr>
        <p:grpSp>
          <p:nvGrpSpPr>
            <p:cNvPr id="897" name="Google Shape;897;p72"/>
            <p:cNvGrpSpPr/>
            <p:nvPr/>
          </p:nvGrpSpPr>
          <p:grpSpPr>
            <a:xfrm>
              <a:off x="8220321" y="3817244"/>
              <a:ext cx="2189886" cy="1002303"/>
              <a:chOff x="954481" y="3881209"/>
              <a:chExt cx="3058500" cy="1971872"/>
            </a:xfrm>
          </p:grpSpPr>
          <p:sp>
            <p:nvSpPr>
              <p:cNvPr id="898" name="Google Shape;898;p72"/>
              <p:cNvSpPr/>
              <p:nvPr/>
            </p:nvSpPr>
            <p:spPr>
              <a:xfrm>
                <a:off x="1030681" y="3971781"/>
                <a:ext cx="2982300" cy="1881300"/>
              </a:xfrm>
              <a:prstGeom prst="rect">
                <a:avLst/>
              </a:prstGeom>
              <a:solidFill>
                <a:schemeClr val="lt1"/>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899" name="Google Shape;899;p72"/>
              <p:cNvSpPr/>
              <p:nvPr/>
            </p:nvSpPr>
            <p:spPr>
              <a:xfrm>
                <a:off x="954481" y="3881209"/>
                <a:ext cx="2982300" cy="1881300"/>
              </a:xfrm>
              <a:prstGeom prst="rect">
                <a:avLst/>
              </a:prstGeom>
              <a:solidFill>
                <a:srgbClr val="F1C232"/>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grpSp>
        <p:sp>
          <p:nvSpPr>
            <p:cNvPr id="900" name="Google Shape;900;p72"/>
            <p:cNvSpPr/>
            <p:nvPr/>
          </p:nvSpPr>
          <p:spPr>
            <a:xfrm>
              <a:off x="7555351" y="4141316"/>
              <a:ext cx="3465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latin typeface="Roboto"/>
                  <a:ea typeface="Roboto"/>
                  <a:cs typeface="Roboto"/>
                  <a:sym typeface="Roboto"/>
                </a:rPr>
                <a:t>Empathy</a:t>
              </a:r>
              <a:endParaRPr/>
            </a:p>
          </p:txBody>
        </p:sp>
        <p:grpSp>
          <p:nvGrpSpPr>
            <p:cNvPr id="901" name="Google Shape;901;p72"/>
            <p:cNvGrpSpPr/>
            <p:nvPr/>
          </p:nvGrpSpPr>
          <p:grpSpPr>
            <a:xfrm>
              <a:off x="8638555" y="2822451"/>
              <a:ext cx="1299022" cy="1250586"/>
              <a:chOff x="8770237" y="2782877"/>
              <a:chExt cx="1681800" cy="1681800"/>
            </a:xfrm>
          </p:grpSpPr>
          <p:sp>
            <p:nvSpPr>
              <p:cNvPr id="902" name="Google Shape;902;p72"/>
              <p:cNvSpPr/>
              <p:nvPr/>
            </p:nvSpPr>
            <p:spPr>
              <a:xfrm>
                <a:off x="8770237" y="2782877"/>
                <a:ext cx="1681800" cy="16818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903" name="Google Shape;903;p72"/>
              <p:cNvPicPr preferRelativeResize="0"/>
              <p:nvPr/>
            </p:nvPicPr>
            <p:blipFill rotWithShape="1">
              <a:blip r:embed="rId6">
                <a:alphaModFix/>
              </a:blip>
              <a:srcRect b="0" l="0" r="0" t="0"/>
              <a:stretch/>
            </p:blipFill>
            <p:spPr>
              <a:xfrm>
                <a:off x="9178528" y="3191168"/>
                <a:ext cx="865073" cy="865073"/>
              </a:xfrm>
              <a:prstGeom prst="rect">
                <a:avLst/>
              </a:prstGeom>
              <a:noFill/>
              <a:ln>
                <a:noFill/>
              </a:ln>
            </p:spPr>
          </p:pic>
        </p:grpSp>
      </p:grpSp>
      <p:grpSp>
        <p:nvGrpSpPr>
          <p:cNvPr id="904" name="Google Shape;904;p72"/>
          <p:cNvGrpSpPr/>
          <p:nvPr/>
        </p:nvGrpSpPr>
        <p:grpSpPr>
          <a:xfrm>
            <a:off x="3787731" y="3394682"/>
            <a:ext cx="2189886" cy="2049500"/>
            <a:chOff x="3367069" y="2782932"/>
            <a:chExt cx="2189886" cy="2049500"/>
          </a:xfrm>
        </p:grpSpPr>
        <p:grpSp>
          <p:nvGrpSpPr>
            <p:cNvPr id="905" name="Google Shape;905;p72"/>
            <p:cNvGrpSpPr/>
            <p:nvPr/>
          </p:nvGrpSpPr>
          <p:grpSpPr>
            <a:xfrm>
              <a:off x="3367069" y="3830130"/>
              <a:ext cx="2189886" cy="1002303"/>
              <a:chOff x="954481" y="3881209"/>
              <a:chExt cx="3058500" cy="1971872"/>
            </a:xfrm>
          </p:grpSpPr>
          <p:sp>
            <p:nvSpPr>
              <p:cNvPr id="906" name="Google Shape;906;p72"/>
              <p:cNvSpPr/>
              <p:nvPr/>
            </p:nvSpPr>
            <p:spPr>
              <a:xfrm>
                <a:off x="1030681" y="3971781"/>
                <a:ext cx="2982300" cy="1881300"/>
              </a:xfrm>
              <a:prstGeom prst="rect">
                <a:avLst/>
              </a:prstGeom>
              <a:solidFill>
                <a:schemeClr val="lt1"/>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907" name="Google Shape;907;p72"/>
              <p:cNvSpPr/>
              <p:nvPr/>
            </p:nvSpPr>
            <p:spPr>
              <a:xfrm>
                <a:off x="954481" y="3881209"/>
                <a:ext cx="2982300" cy="1881300"/>
              </a:xfrm>
              <a:prstGeom prst="rect">
                <a:avLst/>
              </a:prstGeom>
              <a:solidFill>
                <a:srgbClr val="CC0000"/>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grpSp>
        <p:grpSp>
          <p:nvGrpSpPr>
            <p:cNvPr id="908" name="Google Shape;908;p72"/>
            <p:cNvGrpSpPr/>
            <p:nvPr/>
          </p:nvGrpSpPr>
          <p:grpSpPr>
            <a:xfrm>
              <a:off x="3789666" y="2782932"/>
              <a:ext cx="1299022" cy="1250586"/>
              <a:chOff x="5187523" y="2782877"/>
              <a:chExt cx="1681800" cy="1681800"/>
            </a:xfrm>
          </p:grpSpPr>
          <p:sp>
            <p:nvSpPr>
              <p:cNvPr id="909" name="Google Shape;909;p72"/>
              <p:cNvSpPr/>
              <p:nvPr/>
            </p:nvSpPr>
            <p:spPr>
              <a:xfrm>
                <a:off x="5187523" y="2782877"/>
                <a:ext cx="1681800" cy="16818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910" name="Google Shape;910;p72"/>
              <p:cNvPicPr preferRelativeResize="0"/>
              <p:nvPr/>
            </p:nvPicPr>
            <p:blipFill rotWithShape="1">
              <a:blip r:embed="rId7">
                <a:alphaModFix/>
              </a:blip>
              <a:srcRect b="0" l="0" r="0" t="0"/>
              <a:stretch/>
            </p:blipFill>
            <p:spPr>
              <a:xfrm>
                <a:off x="5595814" y="3169970"/>
                <a:ext cx="865073" cy="865073"/>
              </a:xfrm>
              <a:prstGeom prst="rect">
                <a:avLst/>
              </a:prstGeom>
              <a:noFill/>
              <a:ln>
                <a:noFill/>
              </a:ln>
            </p:spPr>
          </p:pic>
        </p:grpSp>
        <p:sp>
          <p:nvSpPr>
            <p:cNvPr id="911" name="Google Shape;911;p72"/>
            <p:cNvSpPr/>
            <p:nvPr/>
          </p:nvSpPr>
          <p:spPr>
            <a:xfrm>
              <a:off x="3837887" y="4154209"/>
              <a:ext cx="11937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FFFFF"/>
                  </a:solidFill>
                  <a:latin typeface="Roboto"/>
                  <a:ea typeface="Roboto"/>
                  <a:cs typeface="Roboto"/>
                  <a:sym typeface="Roboto"/>
                </a:rPr>
                <a:t>Tone</a:t>
              </a:r>
              <a:endParaRPr>
                <a:solidFill>
                  <a:srgbClr val="FFFFFF"/>
                </a:solidFill>
              </a:endParaRPr>
            </a:p>
          </p:txBody>
        </p:sp>
      </p:grpSp>
      <p:grpSp>
        <p:nvGrpSpPr>
          <p:cNvPr id="912" name="Google Shape;912;p72"/>
          <p:cNvGrpSpPr/>
          <p:nvPr/>
        </p:nvGrpSpPr>
        <p:grpSpPr>
          <a:xfrm>
            <a:off x="6204842" y="3397698"/>
            <a:ext cx="2199401" cy="2046484"/>
            <a:chOff x="5784180" y="2785948"/>
            <a:chExt cx="2199401" cy="2046484"/>
          </a:xfrm>
        </p:grpSpPr>
        <p:grpSp>
          <p:nvGrpSpPr>
            <p:cNvPr id="913" name="Google Shape;913;p72"/>
            <p:cNvGrpSpPr/>
            <p:nvPr/>
          </p:nvGrpSpPr>
          <p:grpSpPr>
            <a:xfrm>
              <a:off x="5793695" y="3830130"/>
              <a:ext cx="2189886" cy="1002303"/>
              <a:chOff x="954481" y="3881209"/>
              <a:chExt cx="3058500" cy="1971872"/>
            </a:xfrm>
          </p:grpSpPr>
          <p:sp>
            <p:nvSpPr>
              <p:cNvPr id="914" name="Google Shape;914;p72"/>
              <p:cNvSpPr/>
              <p:nvPr/>
            </p:nvSpPr>
            <p:spPr>
              <a:xfrm>
                <a:off x="1030681" y="3971781"/>
                <a:ext cx="2982300" cy="1881300"/>
              </a:xfrm>
              <a:prstGeom prst="rect">
                <a:avLst/>
              </a:prstGeom>
              <a:solidFill>
                <a:schemeClr val="lt1"/>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915" name="Google Shape;915;p72"/>
              <p:cNvSpPr/>
              <p:nvPr/>
            </p:nvSpPr>
            <p:spPr>
              <a:xfrm>
                <a:off x="954481" y="3881209"/>
                <a:ext cx="2982300" cy="1881300"/>
              </a:xfrm>
              <a:prstGeom prst="rect">
                <a:avLst/>
              </a:prstGeom>
              <a:solidFill>
                <a:srgbClr val="E69138"/>
              </a:solidFill>
              <a:ln>
                <a:noFill/>
              </a:ln>
            </p:spPr>
            <p:txBody>
              <a:bodyPr anchorCtr="0" anchor="b" bIns="182875" lIns="137150" spcFirstLastPara="1" rIns="137150"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grpSp>
        <p:grpSp>
          <p:nvGrpSpPr>
            <p:cNvPr id="916" name="Google Shape;916;p72"/>
            <p:cNvGrpSpPr/>
            <p:nvPr/>
          </p:nvGrpSpPr>
          <p:grpSpPr>
            <a:xfrm>
              <a:off x="6202425" y="2785948"/>
              <a:ext cx="1299022" cy="1250586"/>
              <a:chOff x="5187523" y="2782877"/>
              <a:chExt cx="1681800" cy="1681800"/>
            </a:xfrm>
          </p:grpSpPr>
          <p:sp>
            <p:nvSpPr>
              <p:cNvPr id="917" name="Google Shape;917;p72"/>
              <p:cNvSpPr/>
              <p:nvPr/>
            </p:nvSpPr>
            <p:spPr>
              <a:xfrm>
                <a:off x="5187523" y="2782877"/>
                <a:ext cx="1681800" cy="16818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918" name="Google Shape;918;p72"/>
              <p:cNvPicPr preferRelativeResize="0"/>
              <p:nvPr/>
            </p:nvPicPr>
            <p:blipFill rotWithShape="1">
              <a:blip r:embed="rId8">
                <a:alphaModFix/>
              </a:blip>
              <a:srcRect b="0" l="0" r="0" t="0"/>
              <a:stretch/>
            </p:blipFill>
            <p:spPr>
              <a:xfrm>
                <a:off x="5611956" y="3169970"/>
                <a:ext cx="832788" cy="865073"/>
              </a:xfrm>
              <a:prstGeom prst="rect">
                <a:avLst/>
              </a:prstGeom>
              <a:noFill/>
              <a:ln>
                <a:noFill/>
              </a:ln>
            </p:spPr>
          </p:pic>
        </p:grpSp>
        <p:sp>
          <p:nvSpPr>
            <p:cNvPr id="919" name="Google Shape;919;p72"/>
            <p:cNvSpPr/>
            <p:nvPr/>
          </p:nvSpPr>
          <p:spPr>
            <a:xfrm>
              <a:off x="5784180" y="4154200"/>
              <a:ext cx="21354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FFFFF"/>
                  </a:solidFill>
                  <a:latin typeface="Roboto"/>
                  <a:ea typeface="Roboto"/>
                  <a:cs typeface="Roboto"/>
                  <a:sym typeface="Roboto"/>
                </a:rPr>
                <a:t>Active Listening</a:t>
              </a:r>
              <a:endParaRPr>
                <a:solidFill>
                  <a:srgbClr val="FFFFFF"/>
                </a:solidFill>
              </a:endParaRPr>
            </a:p>
          </p:txBody>
        </p:sp>
      </p:grpSp>
      <p:pic>
        <p:nvPicPr>
          <p:cNvPr descr="A picture containing text, clock, clipart&#10;&#10;Description automatically generated" id="920" name="Google Shape;920;p72"/>
          <p:cNvPicPr preferRelativeResize="0"/>
          <p:nvPr/>
        </p:nvPicPr>
        <p:blipFill rotWithShape="1">
          <a:blip r:embed="rId9">
            <a:alphaModFix/>
          </a:blip>
          <a:srcRect b="0" l="0" r="0" t="0"/>
          <a:stretch/>
        </p:blipFill>
        <p:spPr>
          <a:xfrm>
            <a:off x="204043" y="234320"/>
            <a:ext cx="1596274" cy="2380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73"/>
          <p:cNvPicPr preferRelativeResize="0"/>
          <p:nvPr/>
        </p:nvPicPr>
        <p:blipFill rotWithShape="1">
          <a:blip r:embed="rId3">
            <a:alphaModFix/>
          </a:blip>
          <a:srcRect b="0" l="0" r="76688" t="0"/>
          <a:stretch/>
        </p:blipFill>
        <p:spPr>
          <a:xfrm>
            <a:off x="29" y="0"/>
            <a:ext cx="12231173" cy="4398925"/>
          </a:xfrm>
          <a:prstGeom prst="rect">
            <a:avLst/>
          </a:prstGeom>
          <a:noFill/>
          <a:ln>
            <a:noFill/>
          </a:ln>
        </p:spPr>
      </p:pic>
      <p:pic>
        <p:nvPicPr>
          <p:cNvPr id="926" name="Google Shape;926;p73"/>
          <p:cNvPicPr preferRelativeResize="0"/>
          <p:nvPr/>
        </p:nvPicPr>
        <p:blipFill rotWithShape="1">
          <a:blip r:embed="rId3">
            <a:alphaModFix/>
          </a:blip>
          <a:srcRect b="4515" l="-6021" r="11045" t="10917"/>
          <a:stretch/>
        </p:blipFill>
        <p:spPr>
          <a:xfrm>
            <a:off x="5430850" y="362551"/>
            <a:ext cx="6800352" cy="4036374"/>
          </a:xfrm>
          <a:prstGeom prst="rect">
            <a:avLst/>
          </a:prstGeom>
          <a:noFill/>
          <a:ln>
            <a:noFill/>
          </a:ln>
        </p:spPr>
      </p:pic>
      <p:sp>
        <p:nvSpPr>
          <p:cNvPr id="927" name="Google Shape;927;p73"/>
          <p:cNvSpPr txBox="1"/>
          <p:nvPr/>
        </p:nvSpPr>
        <p:spPr>
          <a:xfrm>
            <a:off x="432359" y="43723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Mirroring</a:t>
            </a:r>
            <a:endParaRPr/>
          </a:p>
        </p:txBody>
      </p:sp>
      <p:sp>
        <p:nvSpPr>
          <p:cNvPr id="928" name="Google Shape;928;p73"/>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333"/>
              <a:buFont typeface="Arial"/>
              <a:buNone/>
            </a:pPr>
            <a:fld id="{00000000-1234-1234-1234-123412341234}" type="slidenum">
              <a:rPr lang="en-MY"/>
              <a:t>‹#›</a:t>
            </a:fld>
            <a:endParaRPr/>
          </a:p>
        </p:txBody>
      </p:sp>
      <p:pic>
        <p:nvPicPr>
          <p:cNvPr id="929" name="Google Shape;929;p73"/>
          <p:cNvPicPr preferRelativeResize="0"/>
          <p:nvPr/>
        </p:nvPicPr>
        <p:blipFill rotWithShape="1">
          <a:blip r:embed="rId4">
            <a:alphaModFix/>
          </a:blip>
          <a:srcRect b="0" l="0" r="0" t="0"/>
          <a:stretch/>
        </p:blipFill>
        <p:spPr>
          <a:xfrm>
            <a:off x="2533541" y="4551713"/>
            <a:ext cx="791779" cy="791779"/>
          </a:xfrm>
          <a:prstGeom prst="rect">
            <a:avLst/>
          </a:prstGeom>
          <a:noFill/>
          <a:ln>
            <a:noFill/>
          </a:ln>
        </p:spPr>
      </p:pic>
      <p:pic>
        <p:nvPicPr>
          <p:cNvPr descr="Logo, icon&#10;&#10;Description automatically generated" id="930" name="Google Shape;930;p73"/>
          <p:cNvPicPr preferRelativeResize="0"/>
          <p:nvPr/>
        </p:nvPicPr>
        <p:blipFill rotWithShape="1">
          <a:blip r:embed="rId5">
            <a:alphaModFix/>
          </a:blip>
          <a:srcRect b="0" l="0" r="0" t="0"/>
          <a:stretch/>
        </p:blipFill>
        <p:spPr>
          <a:xfrm>
            <a:off x="11263294" y="6063691"/>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Introduction</a:t>
            </a:r>
            <a:endParaRPr b="1" i="0" sz="2667" u="none" cap="none" strike="noStrike">
              <a:solidFill>
                <a:srgbClr val="FF9419"/>
              </a:solidFill>
              <a:latin typeface="Signika"/>
              <a:ea typeface="Signika"/>
              <a:cs typeface="Signika"/>
              <a:sym typeface="Signika"/>
            </a:endParaRPr>
          </a:p>
        </p:txBody>
      </p:sp>
      <p:sp>
        <p:nvSpPr>
          <p:cNvPr id="279" name="Google Shape;279;p47"/>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280" name="Google Shape;280;p47"/>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281" name="Google Shape;281;p47"/>
          <p:cNvSpPr/>
          <p:nvPr/>
        </p:nvSpPr>
        <p:spPr>
          <a:xfrm>
            <a:off x="196773" y="1719559"/>
            <a:ext cx="1871700" cy="914400"/>
          </a:xfrm>
          <a:prstGeom prst="roundRect">
            <a:avLst>
              <a:gd fmla="val 16667" name="adj"/>
            </a:avLst>
          </a:prstGeom>
          <a:solidFill>
            <a:srgbClr val="00B050"/>
          </a:solidFill>
          <a:ln cap="flat" cmpd="sng" w="25400">
            <a:solidFill>
              <a:srgbClr val="FCFF83"/>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Rapport Building</a:t>
            </a:r>
            <a:endParaRPr/>
          </a:p>
        </p:txBody>
      </p:sp>
      <p:sp>
        <p:nvSpPr>
          <p:cNvPr id="282" name="Google Shape;282;p47"/>
          <p:cNvSpPr/>
          <p:nvPr/>
        </p:nvSpPr>
        <p:spPr>
          <a:xfrm>
            <a:off x="2322680" y="1719559"/>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A.C.E.</a:t>
            </a:r>
            <a:endParaRPr/>
          </a:p>
        </p:txBody>
      </p:sp>
      <p:sp>
        <p:nvSpPr>
          <p:cNvPr id="283" name="Google Shape;283;p47"/>
          <p:cNvSpPr/>
          <p:nvPr/>
        </p:nvSpPr>
        <p:spPr>
          <a:xfrm>
            <a:off x="2319776" y="3219060"/>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Company Introduction</a:t>
            </a:r>
            <a:endParaRPr/>
          </a:p>
        </p:txBody>
      </p:sp>
      <p:sp>
        <p:nvSpPr>
          <p:cNvPr id="284" name="Google Shape;284;p47"/>
          <p:cNvSpPr/>
          <p:nvPr/>
        </p:nvSpPr>
        <p:spPr>
          <a:xfrm>
            <a:off x="2322680" y="4681253"/>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S.P.I.</a:t>
            </a:r>
            <a:endParaRPr/>
          </a:p>
        </p:txBody>
      </p:sp>
      <p:sp>
        <p:nvSpPr>
          <p:cNvPr id="285" name="Google Shape;285;p47"/>
          <p:cNvSpPr/>
          <p:nvPr/>
        </p:nvSpPr>
        <p:spPr>
          <a:xfrm>
            <a:off x="4445684" y="4681253"/>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Product Demo</a:t>
            </a:r>
            <a:endParaRPr/>
          </a:p>
        </p:txBody>
      </p:sp>
      <p:sp>
        <p:nvSpPr>
          <p:cNvPr id="286" name="Google Shape;286;p47"/>
          <p:cNvSpPr/>
          <p:nvPr/>
        </p:nvSpPr>
        <p:spPr>
          <a:xfrm>
            <a:off x="4452950" y="3219060"/>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Echo &amp; Summary</a:t>
            </a:r>
            <a:endParaRPr/>
          </a:p>
        </p:txBody>
      </p:sp>
      <p:sp>
        <p:nvSpPr>
          <p:cNvPr id="287" name="Google Shape;287;p47"/>
          <p:cNvSpPr/>
          <p:nvPr/>
        </p:nvSpPr>
        <p:spPr>
          <a:xfrm>
            <a:off x="6586124" y="3119563"/>
            <a:ext cx="1996273" cy="1113211"/>
          </a:xfrm>
          <a:prstGeom prst="flowChartDecision">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Proposal</a:t>
            </a:r>
            <a:endParaRPr/>
          </a:p>
        </p:txBody>
      </p:sp>
      <p:sp>
        <p:nvSpPr>
          <p:cNvPr id="288" name="Google Shape;288;p47"/>
          <p:cNvSpPr/>
          <p:nvPr/>
        </p:nvSpPr>
        <p:spPr>
          <a:xfrm>
            <a:off x="9779806" y="4361398"/>
            <a:ext cx="1871700" cy="914400"/>
          </a:xfrm>
          <a:prstGeom prst="roundRect">
            <a:avLst>
              <a:gd fmla="val 16667" name="adj"/>
            </a:avLst>
          </a:prstGeom>
          <a:solidFill>
            <a:srgbClr val="00B050"/>
          </a:solidFill>
          <a:ln cap="flat" cmpd="sng" w="25400">
            <a:solidFill>
              <a:srgbClr val="FCFF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Closing</a:t>
            </a:r>
            <a:endParaRPr/>
          </a:p>
        </p:txBody>
      </p:sp>
      <p:sp>
        <p:nvSpPr>
          <p:cNvPr id="289" name="Google Shape;289;p47"/>
          <p:cNvSpPr/>
          <p:nvPr/>
        </p:nvSpPr>
        <p:spPr>
          <a:xfrm>
            <a:off x="6648344" y="1719559"/>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Objection Handling</a:t>
            </a:r>
            <a:endParaRPr/>
          </a:p>
        </p:txBody>
      </p:sp>
      <p:sp>
        <p:nvSpPr>
          <p:cNvPr id="290" name="Google Shape;290;p47"/>
          <p:cNvSpPr/>
          <p:nvPr/>
        </p:nvSpPr>
        <p:spPr>
          <a:xfrm>
            <a:off x="9779808" y="3219051"/>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Negotiation</a:t>
            </a:r>
            <a:endParaRPr/>
          </a:p>
        </p:txBody>
      </p:sp>
      <p:sp>
        <p:nvSpPr>
          <p:cNvPr id="291" name="Google Shape;291;p47"/>
          <p:cNvSpPr txBox="1"/>
          <p:nvPr/>
        </p:nvSpPr>
        <p:spPr>
          <a:xfrm>
            <a:off x="8491230" y="3384034"/>
            <a:ext cx="1337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Merchant </a:t>
            </a:r>
            <a:r>
              <a:rPr b="1" i="0" lang="en-MY" sz="1200" u="none" cap="none" strike="noStrike">
                <a:solidFill>
                  <a:srgbClr val="00B050"/>
                </a:solidFill>
                <a:latin typeface="Roboto"/>
                <a:ea typeface="Roboto"/>
                <a:cs typeface="Roboto"/>
                <a:sym typeface="Roboto"/>
              </a:rPr>
              <a:t>accept</a:t>
            </a:r>
            <a:endParaRPr/>
          </a:p>
        </p:txBody>
      </p:sp>
      <p:sp>
        <p:nvSpPr>
          <p:cNvPr id="292" name="Google Shape;292;p47"/>
          <p:cNvSpPr txBox="1"/>
          <p:nvPr/>
        </p:nvSpPr>
        <p:spPr>
          <a:xfrm>
            <a:off x="7674440" y="2787989"/>
            <a:ext cx="1258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Merchant </a:t>
            </a:r>
            <a:r>
              <a:rPr b="1" i="0" lang="en-MY" sz="1200" u="none" cap="none" strike="noStrike">
                <a:solidFill>
                  <a:srgbClr val="FF0000"/>
                </a:solidFill>
                <a:latin typeface="Roboto"/>
                <a:ea typeface="Roboto"/>
                <a:cs typeface="Roboto"/>
                <a:sym typeface="Roboto"/>
              </a:rPr>
              <a:t>reject</a:t>
            </a:r>
            <a:endParaRPr/>
          </a:p>
        </p:txBody>
      </p:sp>
      <p:cxnSp>
        <p:nvCxnSpPr>
          <p:cNvPr id="293" name="Google Shape;293;p47"/>
          <p:cNvCxnSpPr>
            <a:stCxn id="281" idx="3"/>
            <a:endCxn id="282" idx="1"/>
          </p:cNvCxnSpPr>
          <p:nvPr/>
        </p:nvCxnSpPr>
        <p:spPr>
          <a:xfrm>
            <a:off x="2068473" y="2176759"/>
            <a:ext cx="254100" cy="0"/>
          </a:xfrm>
          <a:prstGeom prst="straightConnector1">
            <a:avLst/>
          </a:prstGeom>
          <a:noFill/>
          <a:ln cap="flat" cmpd="sng" w="9525">
            <a:solidFill>
              <a:schemeClr val="lt1"/>
            </a:solidFill>
            <a:prstDash val="solid"/>
            <a:round/>
            <a:headEnd len="sm" w="sm" type="none"/>
            <a:tailEnd len="med" w="med" type="triangle"/>
          </a:ln>
        </p:spPr>
      </p:cxnSp>
      <p:cxnSp>
        <p:nvCxnSpPr>
          <p:cNvPr id="294" name="Google Shape;294;p47"/>
          <p:cNvCxnSpPr>
            <a:stCxn id="282" idx="2"/>
            <a:endCxn id="283" idx="0"/>
          </p:cNvCxnSpPr>
          <p:nvPr/>
        </p:nvCxnSpPr>
        <p:spPr>
          <a:xfrm flipH="1">
            <a:off x="3255530" y="2633959"/>
            <a:ext cx="3000" cy="585000"/>
          </a:xfrm>
          <a:prstGeom prst="straightConnector1">
            <a:avLst/>
          </a:prstGeom>
          <a:noFill/>
          <a:ln cap="flat" cmpd="sng" w="9525">
            <a:solidFill>
              <a:schemeClr val="lt1"/>
            </a:solidFill>
            <a:prstDash val="solid"/>
            <a:round/>
            <a:headEnd len="sm" w="sm" type="none"/>
            <a:tailEnd len="med" w="med" type="triangle"/>
          </a:ln>
        </p:spPr>
      </p:cxnSp>
      <p:cxnSp>
        <p:nvCxnSpPr>
          <p:cNvPr id="295" name="Google Shape;295;p47"/>
          <p:cNvCxnSpPr>
            <a:stCxn id="283" idx="2"/>
            <a:endCxn id="284" idx="0"/>
          </p:cNvCxnSpPr>
          <p:nvPr/>
        </p:nvCxnSpPr>
        <p:spPr>
          <a:xfrm>
            <a:off x="3255626" y="4133460"/>
            <a:ext cx="3000" cy="547800"/>
          </a:xfrm>
          <a:prstGeom prst="straightConnector1">
            <a:avLst/>
          </a:prstGeom>
          <a:noFill/>
          <a:ln cap="flat" cmpd="sng" w="9525">
            <a:solidFill>
              <a:schemeClr val="lt1"/>
            </a:solidFill>
            <a:prstDash val="solid"/>
            <a:round/>
            <a:headEnd len="sm" w="sm" type="none"/>
            <a:tailEnd len="med" w="med" type="triangle"/>
          </a:ln>
        </p:spPr>
      </p:cxnSp>
      <p:cxnSp>
        <p:nvCxnSpPr>
          <p:cNvPr id="296" name="Google Shape;296;p47"/>
          <p:cNvCxnSpPr>
            <a:stCxn id="284" idx="3"/>
            <a:endCxn id="285" idx="1"/>
          </p:cNvCxnSpPr>
          <p:nvPr/>
        </p:nvCxnSpPr>
        <p:spPr>
          <a:xfrm>
            <a:off x="4194380" y="5138453"/>
            <a:ext cx="251400" cy="0"/>
          </a:xfrm>
          <a:prstGeom prst="straightConnector1">
            <a:avLst/>
          </a:prstGeom>
          <a:noFill/>
          <a:ln cap="flat" cmpd="sng" w="9525">
            <a:solidFill>
              <a:schemeClr val="lt1"/>
            </a:solidFill>
            <a:prstDash val="solid"/>
            <a:round/>
            <a:headEnd len="sm" w="sm" type="none"/>
            <a:tailEnd len="med" w="med" type="triangle"/>
          </a:ln>
        </p:spPr>
      </p:cxnSp>
      <p:cxnSp>
        <p:nvCxnSpPr>
          <p:cNvPr id="297" name="Google Shape;297;p47"/>
          <p:cNvCxnSpPr>
            <a:stCxn id="285" idx="0"/>
            <a:endCxn id="286" idx="2"/>
          </p:cNvCxnSpPr>
          <p:nvPr/>
        </p:nvCxnSpPr>
        <p:spPr>
          <a:xfrm flipH="1" rot="10800000">
            <a:off x="5381534" y="4133453"/>
            <a:ext cx="7200" cy="547800"/>
          </a:xfrm>
          <a:prstGeom prst="straightConnector1">
            <a:avLst/>
          </a:prstGeom>
          <a:noFill/>
          <a:ln cap="flat" cmpd="sng" w="9525">
            <a:solidFill>
              <a:schemeClr val="lt1"/>
            </a:solidFill>
            <a:prstDash val="solid"/>
            <a:round/>
            <a:headEnd len="sm" w="sm" type="none"/>
            <a:tailEnd len="med" w="med" type="triangle"/>
          </a:ln>
        </p:spPr>
      </p:cxnSp>
      <p:cxnSp>
        <p:nvCxnSpPr>
          <p:cNvPr id="298" name="Google Shape;298;p47"/>
          <p:cNvCxnSpPr>
            <a:stCxn id="286" idx="3"/>
            <a:endCxn id="287" idx="1"/>
          </p:cNvCxnSpPr>
          <p:nvPr/>
        </p:nvCxnSpPr>
        <p:spPr>
          <a:xfrm>
            <a:off x="6324650" y="3676260"/>
            <a:ext cx="261600" cy="0"/>
          </a:xfrm>
          <a:prstGeom prst="straightConnector1">
            <a:avLst/>
          </a:prstGeom>
          <a:noFill/>
          <a:ln cap="flat" cmpd="sng" w="9525">
            <a:solidFill>
              <a:schemeClr val="lt1"/>
            </a:solidFill>
            <a:prstDash val="solid"/>
            <a:round/>
            <a:headEnd len="sm" w="sm" type="none"/>
            <a:tailEnd len="med" w="med" type="triangle"/>
          </a:ln>
        </p:spPr>
      </p:cxnSp>
      <p:cxnSp>
        <p:nvCxnSpPr>
          <p:cNvPr id="299" name="Google Shape;299;p47"/>
          <p:cNvCxnSpPr>
            <a:stCxn id="287" idx="0"/>
            <a:endCxn id="289" idx="2"/>
          </p:cNvCxnSpPr>
          <p:nvPr/>
        </p:nvCxnSpPr>
        <p:spPr>
          <a:xfrm rot="10800000">
            <a:off x="7584261" y="2633863"/>
            <a:ext cx="0" cy="485700"/>
          </a:xfrm>
          <a:prstGeom prst="straightConnector1">
            <a:avLst/>
          </a:prstGeom>
          <a:noFill/>
          <a:ln cap="flat" cmpd="sng" w="9525">
            <a:solidFill>
              <a:schemeClr val="lt1"/>
            </a:solidFill>
            <a:prstDash val="solid"/>
            <a:round/>
            <a:headEnd len="sm" w="sm" type="none"/>
            <a:tailEnd len="med" w="med" type="triangle"/>
          </a:ln>
        </p:spPr>
      </p:cxnSp>
      <p:cxnSp>
        <p:nvCxnSpPr>
          <p:cNvPr id="300" name="Google Shape;300;p47"/>
          <p:cNvCxnSpPr>
            <a:stCxn id="290" idx="2"/>
            <a:endCxn id="288" idx="0"/>
          </p:cNvCxnSpPr>
          <p:nvPr/>
        </p:nvCxnSpPr>
        <p:spPr>
          <a:xfrm>
            <a:off x="10715658" y="4133451"/>
            <a:ext cx="0" cy="228000"/>
          </a:xfrm>
          <a:prstGeom prst="straightConnector1">
            <a:avLst/>
          </a:prstGeom>
          <a:noFill/>
          <a:ln cap="flat" cmpd="sng" w="9525">
            <a:solidFill>
              <a:schemeClr val="lt1"/>
            </a:solidFill>
            <a:prstDash val="solid"/>
            <a:round/>
            <a:headEnd len="sm" w="sm" type="none"/>
            <a:tailEnd len="med" w="med" type="triangle"/>
          </a:ln>
        </p:spPr>
      </p:cxnSp>
      <p:sp>
        <p:nvSpPr>
          <p:cNvPr id="301" name="Google Shape;301;p47"/>
          <p:cNvSpPr/>
          <p:nvPr/>
        </p:nvSpPr>
        <p:spPr>
          <a:xfrm>
            <a:off x="9779806" y="5595644"/>
            <a:ext cx="1871700" cy="914400"/>
          </a:xfrm>
          <a:prstGeom prst="roundRect">
            <a:avLst>
              <a:gd fmla="val 16667" name="adj"/>
            </a:avLst>
          </a:prstGeom>
          <a:solidFill>
            <a:srgbClr val="FCFF83"/>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Follow Up</a:t>
            </a:r>
            <a:endParaRPr/>
          </a:p>
        </p:txBody>
      </p:sp>
      <p:cxnSp>
        <p:nvCxnSpPr>
          <p:cNvPr id="302" name="Google Shape;302;p47"/>
          <p:cNvCxnSpPr>
            <a:stCxn id="288" idx="2"/>
            <a:endCxn id="301" idx="0"/>
          </p:cNvCxnSpPr>
          <p:nvPr/>
        </p:nvCxnSpPr>
        <p:spPr>
          <a:xfrm>
            <a:off x="10715656" y="5275798"/>
            <a:ext cx="0" cy="319800"/>
          </a:xfrm>
          <a:prstGeom prst="straightConnector1">
            <a:avLst/>
          </a:prstGeom>
          <a:noFill/>
          <a:ln cap="flat" cmpd="sng" w="9525">
            <a:solidFill>
              <a:schemeClr val="lt1"/>
            </a:solidFill>
            <a:prstDash val="dash"/>
            <a:round/>
            <a:headEnd len="sm" w="sm" type="none"/>
            <a:tailEnd len="med" w="med" type="triangle"/>
          </a:ln>
        </p:spPr>
      </p:cxnSp>
      <p:cxnSp>
        <p:nvCxnSpPr>
          <p:cNvPr id="303" name="Google Shape;303;p47"/>
          <p:cNvCxnSpPr>
            <a:stCxn id="287" idx="3"/>
            <a:endCxn id="290" idx="1"/>
          </p:cNvCxnSpPr>
          <p:nvPr/>
        </p:nvCxnSpPr>
        <p:spPr>
          <a:xfrm>
            <a:off x="8582397" y="3676168"/>
            <a:ext cx="1197300" cy="0"/>
          </a:xfrm>
          <a:prstGeom prst="straightConnector1">
            <a:avLst/>
          </a:prstGeom>
          <a:noFill/>
          <a:ln cap="flat" cmpd="sng" w="9525">
            <a:solidFill>
              <a:schemeClr val="lt1"/>
            </a:solidFill>
            <a:prstDash val="solid"/>
            <a:round/>
            <a:headEnd len="sm" w="sm" type="none"/>
            <a:tailEnd len="med" w="med" type="triangle"/>
          </a:ln>
        </p:spPr>
      </p:cxnSp>
      <p:sp>
        <p:nvSpPr>
          <p:cNvPr id="304" name="Google Shape;304;p47"/>
          <p:cNvSpPr txBox="1"/>
          <p:nvPr/>
        </p:nvSpPr>
        <p:spPr>
          <a:xfrm>
            <a:off x="8491229" y="5297273"/>
            <a:ext cx="1585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Merchant </a:t>
            </a:r>
            <a:r>
              <a:rPr b="1" i="0" lang="en-MY" sz="1200" u="none" cap="none" strike="noStrike">
                <a:solidFill>
                  <a:srgbClr val="7030A0"/>
                </a:solidFill>
                <a:latin typeface="Roboto"/>
                <a:ea typeface="Roboto"/>
                <a:cs typeface="Roboto"/>
                <a:sym typeface="Roboto"/>
              </a:rPr>
              <a:t>undecided</a:t>
            </a:r>
            <a:endParaRPr/>
          </a:p>
        </p:txBody>
      </p:sp>
      <p:cxnSp>
        <p:nvCxnSpPr>
          <p:cNvPr id="305" name="Google Shape;305;p47"/>
          <p:cNvCxnSpPr>
            <a:stCxn id="289" idx="3"/>
            <a:endCxn id="290" idx="0"/>
          </p:cNvCxnSpPr>
          <p:nvPr/>
        </p:nvCxnSpPr>
        <p:spPr>
          <a:xfrm>
            <a:off x="8520044" y="2176759"/>
            <a:ext cx="2195700" cy="1042200"/>
          </a:xfrm>
          <a:prstGeom prst="bentConnector2">
            <a:avLst/>
          </a:prstGeom>
          <a:noFill/>
          <a:ln cap="flat" cmpd="sng" w="9525">
            <a:solidFill>
              <a:srgbClr val="000000"/>
            </a:solidFill>
            <a:prstDash val="solid"/>
            <a:round/>
            <a:headEnd len="med" w="med" type="none"/>
            <a:tailEnd len="med" w="med" type="triangle"/>
          </a:ln>
        </p:spPr>
      </p:cxnSp>
      <p:sp>
        <p:nvSpPr>
          <p:cNvPr id="306" name="Google Shape;306;p47"/>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p74"/>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6" name="Google Shape;936;p74"/>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937" name="Google Shape;937;p74"/>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Mirroring</a:t>
            </a:r>
            <a:endParaRPr b="1" i="0" sz="2900" u="none" cap="none" strike="noStrike">
              <a:solidFill>
                <a:srgbClr val="000000"/>
              </a:solidFill>
              <a:latin typeface="Signika"/>
              <a:ea typeface="Signika"/>
              <a:cs typeface="Signika"/>
              <a:sym typeface="Signika"/>
            </a:endParaRPr>
          </a:p>
        </p:txBody>
      </p:sp>
      <p:sp>
        <p:nvSpPr>
          <p:cNvPr id="938" name="Google Shape;938;p74"/>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939" name="Google Shape;939;p74"/>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940" name="Google Shape;940;p74"/>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941" name="Google Shape;941;p74"/>
          <p:cNvPicPr preferRelativeResize="0"/>
          <p:nvPr/>
        </p:nvPicPr>
        <p:blipFill rotWithShape="1">
          <a:blip r:embed="rId5">
            <a:alphaModFix/>
          </a:blip>
          <a:srcRect b="0" l="0" r="0" t="0"/>
          <a:stretch/>
        </p:blipFill>
        <p:spPr>
          <a:xfrm>
            <a:off x="10934928" y="232588"/>
            <a:ext cx="791779" cy="791779"/>
          </a:xfrm>
          <a:prstGeom prst="rect">
            <a:avLst/>
          </a:prstGeom>
          <a:noFill/>
          <a:ln>
            <a:noFill/>
          </a:ln>
        </p:spPr>
      </p:pic>
      <p:grpSp>
        <p:nvGrpSpPr>
          <p:cNvPr id="942" name="Google Shape;942;p74"/>
          <p:cNvGrpSpPr/>
          <p:nvPr/>
        </p:nvGrpSpPr>
        <p:grpSpPr>
          <a:xfrm>
            <a:off x="968676" y="1429600"/>
            <a:ext cx="4730116" cy="2083348"/>
            <a:chOff x="527137" y="1602895"/>
            <a:chExt cx="4730116" cy="2083348"/>
          </a:xfrm>
        </p:grpSpPr>
        <p:sp>
          <p:nvSpPr>
            <p:cNvPr id="943" name="Google Shape;943;p74"/>
            <p:cNvSpPr txBox="1"/>
            <p:nvPr/>
          </p:nvSpPr>
          <p:spPr>
            <a:xfrm>
              <a:off x="684053" y="2239343"/>
              <a:ext cx="4573200" cy="1446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Speak and Act on the same wavelength</a:t>
              </a:r>
              <a:endParaRPr/>
            </a:p>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Mirroring can build rapport and a strong connection with others by allowing your</a:t>
              </a:r>
              <a:endParaRPr sz="1600">
                <a:latin typeface="Roboto"/>
                <a:ea typeface="Roboto"/>
                <a:cs typeface="Roboto"/>
                <a:sym typeface="Roboto"/>
              </a:endParaRPr>
            </a:p>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Merchant to open up with you</a:t>
              </a:r>
              <a:endParaRPr/>
            </a:p>
          </p:txBody>
        </p:sp>
        <p:sp>
          <p:nvSpPr>
            <p:cNvPr id="944" name="Google Shape;944;p74"/>
            <p:cNvSpPr/>
            <p:nvPr/>
          </p:nvSpPr>
          <p:spPr>
            <a:xfrm>
              <a:off x="527137" y="1602895"/>
              <a:ext cx="2918100" cy="516300"/>
            </a:xfrm>
            <a:prstGeom prst="homePlate">
              <a:avLst>
                <a:gd fmla="val 50000" name="adj"/>
              </a:avLst>
            </a:prstGeom>
            <a:solidFill>
              <a:srgbClr val="674E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74"/>
            <p:cNvSpPr txBox="1"/>
            <p:nvPr/>
          </p:nvSpPr>
          <p:spPr>
            <a:xfrm>
              <a:off x="623944" y="1676406"/>
              <a:ext cx="2098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What is Mirroring?</a:t>
              </a:r>
              <a:endParaRPr/>
            </a:p>
          </p:txBody>
        </p:sp>
        <p:cxnSp>
          <p:nvCxnSpPr>
            <p:cNvPr id="946" name="Google Shape;946;p74"/>
            <p:cNvCxnSpPr>
              <a:stCxn id="944" idx="1"/>
              <a:endCxn id="943" idx="1"/>
            </p:cNvCxnSpPr>
            <p:nvPr/>
          </p:nvCxnSpPr>
          <p:spPr>
            <a:xfrm>
              <a:off x="527137" y="1861045"/>
              <a:ext cx="156900" cy="1101600"/>
            </a:xfrm>
            <a:prstGeom prst="bentConnector3">
              <a:avLst>
                <a:gd fmla="val -151769" name="adj1"/>
              </a:avLst>
            </a:prstGeom>
            <a:noFill/>
            <a:ln cap="flat" cmpd="sng" w="19050">
              <a:solidFill>
                <a:srgbClr val="674EA7"/>
              </a:solidFill>
              <a:prstDash val="solid"/>
              <a:round/>
              <a:headEnd len="sm" w="sm" type="none"/>
              <a:tailEnd len="med" w="med" type="triangle"/>
            </a:ln>
          </p:spPr>
        </p:cxnSp>
      </p:grpSp>
      <p:grpSp>
        <p:nvGrpSpPr>
          <p:cNvPr id="947" name="Google Shape;947;p74"/>
          <p:cNvGrpSpPr/>
          <p:nvPr/>
        </p:nvGrpSpPr>
        <p:grpSpPr>
          <a:xfrm>
            <a:off x="968676" y="4057000"/>
            <a:ext cx="3858874" cy="2083359"/>
            <a:chOff x="527136" y="1602883"/>
            <a:chExt cx="3858874" cy="2083359"/>
          </a:xfrm>
        </p:grpSpPr>
        <p:sp>
          <p:nvSpPr>
            <p:cNvPr id="948" name="Google Shape;948;p74"/>
            <p:cNvSpPr txBox="1"/>
            <p:nvPr/>
          </p:nvSpPr>
          <p:spPr>
            <a:xfrm>
              <a:off x="694810" y="2239342"/>
              <a:ext cx="3691200" cy="1446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Speak their Language</a:t>
              </a:r>
              <a:endParaRPr/>
            </a:p>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Mirror their Body Language</a:t>
              </a:r>
              <a:endParaRPr/>
            </a:p>
            <a:p>
              <a:pPr indent="-330200" lvl="0" marL="457200" marR="0" rtl="0" algn="l">
                <a:lnSpc>
                  <a:spcPct val="150000"/>
                </a:lnSpc>
                <a:spcBef>
                  <a:spcPts val="0"/>
                </a:spcBef>
                <a:spcAft>
                  <a:spcPts val="0"/>
                </a:spcAft>
                <a:buSzPts val="1600"/>
                <a:buFont typeface="Roboto"/>
                <a:buChar char="●"/>
              </a:pPr>
              <a:r>
                <a:rPr b="0" i="0" lang="en-MY" sz="1600" u="none" cap="none" strike="noStrike">
                  <a:solidFill>
                    <a:srgbClr val="000000"/>
                  </a:solidFill>
                  <a:latin typeface="Roboto"/>
                  <a:ea typeface="Roboto"/>
                  <a:cs typeface="Roboto"/>
                  <a:sym typeface="Roboto"/>
                </a:rPr>
                <a:t>Speak their </a:t>
              </a:r>
              <a:r>
                <a:rPr b="1" i="0" lang="en-MY" sz="1600" u="none" cap="none" strike="noStrike">
                  <a:solidFill>
                    <a:srgbClr val="002060"/>
                  </a:solidFill>
                  <a:latin typeface="Roboto"/>
                  <a:ea typeface="Roboto"/>
                  <a:cs typeface="Roboto"/>
                  <a:sym typeface="Roboto"/>
                </a:rPr>
                <a:t>Language</a:t>
              </a:r>
              <a:r>
                <a:rPr b="0" i="0" lang="en-MY" sz="1600" u="none" cap="none" strike="noStrike">
                  <a:solidFill>
                    <a:srgbClr val="000000"/>
                  </a:solidFill>
                  <a:latin typeface="Roboto"/>
                  <a:ea typeface="Roboto"/>
                  <a:cs typeface="Roboto"/>
                  <a:sym typeface="Roboto"/>
                </a:rPr>
                <a:t> and Connect with their </a:t>
              </a:r>
              <a:r>
                <a:rPr b="1" i="0" lang="en-MY" sz="1600" u="none" cap="none" strike="noStrike">
                  <a:solidFill>
                    <a:srgbClr val="00B050"/>
                  </a:solidFill>
                  <a:latin typeface="Roboto"/>
                  <a:ea typeface="Roboto"/>
                  <a:cs typeface="Roboto"/>
                  <a:sym typeface="Roboto"/>
                </a:rPr>
                <a:t>Behaviours</a:t>
              </a:r>
              <a:endParaRPr b="0" i="0" sz="1600" u="none" cap="none" strike="noStrike">
                <a:solidFill>
                  <a:srgbClr val="00B050"/>
                </a:solidFill>
                <a:latin typeface="Roboto"/>
                <a:ea typeface="Roboto"/>
                <a:cs typeface="Roboto"/>
                <a:sym typeface="Roboto"/>
              </a:endParaRPr>
            </a:p>
          </p:txBody>
        </p:sp>
        <p:sp>
          <p:nvSpPr>
            <p:cNvPr id="949" name="Google Shape;949;p74"/>
            <p:cNvSpPr/>
            <p:nvPr/>
          </p:nvSpPr>
          <p:spPr>
            <a:xfrm>
              <a:off x="527136" y="1602883"/>
              <a:ext cx="2928000" cy="516300"/>
            </a:xfrm>
            <a:prstGeom prst="homePlate">
              <a:avLst>
                <a:gd fmla="val 50000" name="adj"/>
              </a:avLst>
            </a:prstGeom>
            <a:solidFill>
              <a:srgbClr val="B4A7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latin typeface="Arial"/>
                <a:ea typeface="Arial"/>
                <a:cs typeface="Arial"/>
                <a:sym typeface="Arial"/>
              </a:endParaRPr>
            </a:p>
          </p:txBody>
        </p:sp>
        <p:sp>
          <p:nvSpPr>
            <p:cNvPr id="950" name="Google Shape;950;p74"/>
            <p:cNvSpPr txBox="1"/>
            <p:nvPr/>
          </p:nvSpPr>
          <p:spPr>
            <a:xfrm>
              <a:off x="623944" y="1676406"/>
              <a:ext cx="225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MY" sz="1800" u="none" cap="none" strike="noStrike">
                  <a:latin typeface="Roboto"/>
                  <a:ea typeface="Roboto"/>
                  <a:cs typeface="Roboto"/>
                  <a:sym typeface="Roboto"/>
                </a:rPr>
                <a:t>What is the criteria?</a:t>
              </a:r>
              <a:endParaRPr/>
            </a:p>
          </p:txBody>
        </p:sp>
        <p:cxnSp>
          <p:nvCxnSpPr>
            <p:cNvPr id="951" name="Google Shape;951;p74"/>
            <p:cNvCxnSpPr>
              <a:stCxn id="949" idx="1"/>
              <a:endCxn id="948" idx="1"/>
            </p:cNvCxnSpPr>
            <p:nvPr/>
          </p:nvCxnSpPr>
          <p:spPr>
            <a:xfrm>
              <a:off x="527136" y="1861033"/>
              <a:ext cx="167700" cy="1101900"/>
            </a:xfrm>
            <a:prstGeom prst="bentConnector3">
              <a:avLst>
                <a:gd fmla="val -141995" name="adj1"/>
              </a:avLst>
            </a:prstGeom>
            <a:noFill/>
            <a:ln cap="flat" cmpd="sng" w="19050">
              <a:solidFill>
                <a:srgbClr val="B4A7D6"/>
              </a:solidFill>
              <a:prstDash val="dash"/>
              <a:round/>
              <a:headEnd len="sm" w="sm" type="none"/>
              <a:tailEnd len="med" w="med" type="triangle"/>
            </a:ln>
          </p:spPr>
        </p:cxnSp>
      </p:grpSp>
      <p:grpSp>
        <p:nvGrpSpPr>
          <p:cNvPr id="952" name="Google Shape;952;p74"/>
          <p:cNvGrpSpPr/>
          <p:nvPr/>
        </p:nvGrpSpPr>
        <p:grpSpPr>
          <a:xfrm>
            <a:off x="6428925" y="1429600"/>
            <a:ext cx="5032525" cy="2452648"/>
            <a:chOff x="527129" y="1602895"/>
            <a:chExt cx="5032525" cy="2452648"/>
          </a:xfrm>
        </p:grpSpPr>
        <p:sp>
          <p:nvSpPr>
            <p:cNvPr id="953" name="Google Shape;953;p74"/>
            <p:cNvSpPr txBox="1"/>
            <p:nvPr/>
          </p:nvSpPr>
          <p:spPr>
            <a:xfrm>
              <a:off x="684054" y="2239343"/>
              <a:ext cx="4875600" cy="18162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Be on the same wavelength as the merchant</a:t>
              </a:r>
              <a:endParaRPr/>
            </a:p>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Mirroring language is a way to say ‘I am like you, I feel the same’.</a:t>
              </a:r>
              <a:endParaRPr/>
            </a:p>
            <a:p>
              <a:pPr indent="-330200" lvl="0" marL="457200" marR="0" rtl="0" algn="l">
                <a:lnSpc>
                  <a:spcPct val="150000"/>
                </a:lnSpc>
                <a:spcBef>
                  <a:spcPts val="0"/>
                </a:spcBef>
                <a:spcAft>
                  <a:spcPts val="0"/>
                </a:spcAft>
                <a:buClr>
                  <a:srgbClr val="000000"/>
                </a:buClr>
                <a:buSzPts val="1600"/>
                <a:buFont typeface="Roboto"/>
                <a:buChar char="●"/>
              </a:pPr>
              <a:r>
                <a:rPr b="0" i="0" lang="en-MY" sz="1600" u="none" cap="none" strike="noStrike">
                  <a:solidFill>
                    <a:srgbClr val="000000"/>
                  </a:solidFill>
                  <a:latin typeface="Roboto"/>
                  <a:ea typeface="Roboto"/>
                  <a:cs typeface="Roboto"/>
                  <a:sym typeface="Roboto"/>
                </a:rPr>
                <a:t>Gives the other party secure feeling of belonging</a:t>
              </a:r>
              <a:endParaRPr/>
            </a:p>
          </p:txBody>
        </p:sp>
        <p:sp>
          <p:nvSpPr>
            <p:cNvPr id="954" name="Google Shape;954;p74"/>
            <p:cNvSpPr/>
            <p:nvPr/>
          </p:nvSpPr>
          <p:spPr>
            <a:xfrm>
              <a:off x="527129" y="1602895"/>
              <a:ext cx="4097100" cy="516300"/>
            </a:xfrm>
            <a:prstGeom prst="homePlate">
              <a:avLst>
                <a:gd fmla="val 50000" name="adj"/>
              </a:avLst>
            </a:prstGeom>
            <a:solidFill>
              <a:srgbClr val="B4A7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5" name="Google Shape;955;p74"/>
            <p:cNvSpPr txBox="1"/>
            <p:nvPr/>
          </p:nvSpPr>
          <p:spPr>
            <a:xfrm>
              <a:off x="623944" y="1676406"/>
              <a:ext cx="3934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MY" sz="1800" u="none" cap="none" strike="noStrike">
                  <a:latin typeface="Roboto"/>
                  <a:ea typeface="Roboto"/>
                  <a:cs typeface="Roboto"/>
                  <a:sym typeface="Roboto"/>
                </a:rPr>
                <a:t>Why we should </a:t>
              </a:r>
              <a:r>
                <a:rPr b="1" lang="en-MY" sz="1800">
                  <a:latin typeface="Roboto"/>
                  <a:ea typeface="Roboto"/>
                  <a:cs typeface="Roboto"/>
                  <a:sym typeface="Roboto"/>
                </a:rPr>
                <a:t>m</a:t>
              </a:r>
              <a:r>
                <a:rPr b="1" i="0" lang="en-MY" sz="1800" u="none" cap="none" strike="noStrike">
                  <a:latin typeface="Roboto"/>
                  <a:ea typeface="Roboto"/>
                  <a:cs typeface="Roboto"/>
                  <a:sym typeface="Roboto"/>
                </a:rPr>
                <a:t>irror merchant?</a:t>
              </a:r>
              <a:endParaRPr/>
            </a:p>
          </p:txBody>
        </p:sp>
        <p:cxnSp>
          <p:nvCxnSpPr>
            <p:cNvPr id="956" name="Google Shape;956;p74"/>
            <p:cNvCxnSpPr>
              <a:stCxn id="954" idx="1"/>
              <a:endCxn id="953" idx="1"/>
            </p:cNvCxnSpPr>
            <p:nvPr/>
          </p:nvCxnSpPr>
          <p:spPr>
            <a:xfrm>
              <a:off x="527129" y="1861045"/>
              <a:ext cx="156900" cy="1286400"/>
            </a:xfrm>
            <a:prstGeom prst="bentConnector3">
              <a:avLst>
                <a:gd fmla="val -151769" name="adj1"/>
              </a:avLst>
            </a:prstGeom>
            <a:noFill/>
            <a:ln cap="flat" cmpd="sng" w="19050">
              <a:solidFill>
                <a:srgbClr val="B4A7D6"/>
              </a:solidFill>
              <a:prstDash val="dash"/>
              <a:round/>
              <a:headEnd len="sm" w="sm" type="none"/>
              <a:tailEnd len="med" w="med" type="triangle"/>
            </a:ln>
          </p:spPr>
        </p:cxnSp>
      </p:grpSp>
      <p:grpSp>
        <p:nvGrpSpPr>
          <p:cNvPr id="957" name="Google Shape;957;p74"/>
          <p:cNvGrpSpPr/>
          <p:nvPr/>
        </p:nvGrpSpPr>
        <p:grpSpPr>
          <a:xfrm>
            <a:off x="6428925" y="4057000"/>
            <a:ext cx="4504950" cy="2417560"/>
            <a:chOff x="527129" y="1602883"/>
            <a:chExt cx="4504950" cy="2417560"/>
          </a:xfrm>
        </p:grpSpPr>
        <p:sp>
          <p:nvSpPr>
            <p:cNvPr id="958" name="Google Shape;958;p74"/>
            <p:cNvSpPr txBox="1"/>
            <p:nvPr/>
          </p:nvSpPr>
          <p:spPr>
            <a:xfrm>
              <a:off x="809279" y="2239343"/>
              <a:ext cx="4222800" cy="1781100"/>
            </a:xfrm>
            <a:prstGeom prst="rect">
              <a:avLst/>
            </a:prstGeom>
            <a:noFill/>
            <a:ln>
              <a:noFill/>
            </a:ln>
          </p:spPr>
          <p:txBody>
            <a:bodyPr anchorCtr="0" anchor="t" bIns="45700" lIns="91425" spcFirstLastPara="1" rIns="91425" wrap="square" tIns="10800">
              <a:spAutoFit/>
            </a:bodyPr>
            <a:lstStyle/>
            <a:p>
              <a:pPr indent="-342900" lvl="0" marL="342900" marR="0" rtl="0" algn="l">
                <a:lnSpc>
                  <a:spcPct val="150000"/>
                </a:lnSpc>
                <a:spcBef>
                  <a:spcPts val="0"/>
                </a:spcBef>
                <a:spcAft>
                  <a:spcPts val="0"/>
                </a:spcAft>
                <a:buClr>
                  <a:srgbClr val="000000"/>
                </a:buClr>
                <a:buSzPts val="1600"/>
                <a:buFont typeface="Arial"/>
                <a:buChar char="●"/>
              </a:pPr>
              <a:r>
                <a:rPr b="0" i="0" lang="en-MY" sz="1600" u="none" cap="none" strike="noStrike">
                  <a:solidFill>
                    <a:srgbClr val="000000"/>
                  </a:solidFill>
                  <a:latin typeface="Roboto"/>
                  <a:ea typeface="Roboto"/>
                  <a:cs typeface="Roboto"/>
                  <a:sym typeface="Roboto"/>
                </a:rPr>
                <a:t>Mimicking physical actions/keywords mentioned by merchant</a:t>
              </a:r>
              <a:endParaRPr/>
            </a:p>
            <a:p>
              <a:pPr indent="-342900" lvl="0" marL="342900" marR="0" rtl="0" algn="l">
                <a:lnSpc>
                  <a:spcPct val="150000"/>
                </a:lnSpc>
                <a:spcBef>
                  <a:spcPts val="0"/>
                </a:spcBef>
                <a:spcAft>
                  <a:spcPts val="0"/>
                </a:spcAft>
                <a:buClr>
                  <a:srgbClr val="000000"/>
                </a:buClr>
                <a:buSzPts val="1600"/>
                <a:buFont typeface="Arial"/>
                <a:buChar char="●"/>
              </a:pPr>
              <a:r>
                <a:rPr b="0" i="0" lang="en-MY" sz="1600" u="none" cap="none" strike="noStrike">
                  <a:solidFill>
                    <a:srgbClr val="000000"/>
                  </a:solidFill>
                  <a:latin typeface="Roboto"/>
                  <a:ea typeface="Roboto"/>
                  <a:cs typeface="Roboto"/>
                  <a:sym typeface="Roboto"/>
                </a:rPr>
                <a:t>Pace &amp; Volume </a:t>
              </a:r>
              <a:endParaRPr/>
            </a:p>
            <a:p>
              <a:pPr indent="-342900" lvl="0" marL="342900" marR="0" rtl="0" algn="l">
                <a:lnSpc>
                  <a:spcPct val="150000"/>
                </a:lnSpc>
                <a:spcBef>
                  <a:spcPts val="0"/>
                </a:spcBef>
                <a:spcAft>
                  <a:spcPts val="0"/>
                </a:spcAft>
                <a:buClr>
                  <a:srgbClr val="000000"/>
                </a:buClr>
                <a:buSzPts val="1600"/>
                <a:buFont typeface="Arial"/>
                <a:buChar char="●"/>
              </a:pPr>
              <a:r>
                <a:rPr b="0" i="0" lang="en-MY" sz="1600" u="none" cap="none" strike="noStrike">
                  <a:solidFill>
                    <a:srgbClr val="000000"/>
                  </a:solidFill>
                  <a:latin typeface="Roboto"/>
                  <a:ea typeface="Roboto"/>
                  <a:cs typeface="Roboto"/>
                  <a:sym typeface="Roboto"/>
                </a:rPr>
                <a:t>Identify the Punctuator </a:t>
              </a:r>
              <a:endParaRPr/>
            </a:p>
            <a:p>
              <a:pPr indent="-342900" lvl="0" marL="342900" marR="0" rtl="0" algn="l">
                <a:lnSpc>
                  <a:spcPct val="150000"/>
                </a:lnSpc>
                <a:spcBef>
                  <a:spcPts val="0"/>
                </a:spcBef>
                <a:spcAft>
                  <a:spcPts val="0"/>
                </a:spcAft>
                <a:buClr>
                  <a:srgbClr val="000000"/>
                </a:buClr>
                <a:buSzPts val="1600"/>
                <a:buFont typeface="Arial"/>
                <a:buChar char="●"/>
              </a:pPr>
              <a:r>
                <a:rPr b="0" i="0" lang="en-MY" sz="1600" u="none" cap="none" strike="noStrike">
                  <a:solidFill>
                    <a:srgbClr val="000000"/>
                  </a:solidFill>
                  <a:latin typeface="Roboto"/>
                  <a:ea typeface="Roboto"/>
                  <a:cs typeface="Roboto"/>
                  <a:sym typeface="Roboto"/>
                </a:rPr>
                <a:t>Test the Connection </a:t>
              </a:r>
              <a:endParaRPr/>
            </a:p>
          </p:txBody>
        </p:sp>
        <p:sp>
          <p:nvSpPr>
            <p:cNvPr id="959" name="Google Shape;959;p74"/>
            <p:cNvSpPr/>
            <p:nvPr/>
          </p:nvSpPr>
          <p:spPr>
            <a:xfrm>
              <a:off x="527129" y="1602883"/>
              <a:ext cx="4073100" cy="516300"/>
            </a:xfrm>
            <a:prstGeom prst="homePlate">
              <a:avLst>
                <a:gd fmla="val 50000" name="adj"/>
              </a:avLst>
            </a:prstGeom>
            <a:solidFill>
              <a:srgbClr val="B4A7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0" name="Google Shape;960;p74"/>
            <p:cNvSpPr txBox="1"/>
            <p:nvPr/>
          </p:nvSpPr>
          <p:spPr>
            <a:xfrm>
              <a:off x="623956" y="1676408"/>
              <a:ext cx="3976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MY" sz="1800" u="none" cap="none" strike="noStrike">
                  <a:latin typeface="Roboto"/>
                  <a:ea typeface="Roboto"/>
                  <a:cs typeface="Roboto"/>
                  <a:sym typeface="Roboto"/>
                </a:rPr>
                <a:t>What </a:t>
              </a:r>
              <a:r>
                <a:rPr b="1" lang="en-MY" sz="1800">
                  <a:latin typeface="Roboto"/>
                  <a:ea typeface="Roboto"/>
                  <a:cs typeface="Roboto"/>
                  <a:sym typeface="Roboto"/>
                </a:rPr>
                <a:t>are</a:t>
              </a:r>
              <a:r>
                <a:rPr b="1" i="0" lang="en-MY" sz="1800" u="none" cap="none" strike="noStrike">
                  <a:latin typeface="Roboto"/>
                  <a:ea typeface="Roboto"/>
                  <a:cs typeface="Roboto"/>
                  <a:sym typeface="Roboto"/>
                </a:rPr>
                <a:t> the steps of Mirroring?</a:t>
              </a:r>
              <a:endParaRPr/>
            </a:p>
          </p:txBody>
        </p:sp>
        <p:cxnSp>
          <p:nvCxnSpPr>
            <p:cNvPr id="961" name="Google Shape;961;p74"/>
            <p:cNvCxnSpPr>
              <a:stCxn id="959" idx="1"/>
            </p:cNvCxnSpPr>
            <p:nvPr/>
          </p:nvCxnSpPr>
          <p:spPr>
            <a:xfrm>
              <a:off x="527129" y="1861033"/>
              <a:ext cx="136800" cy="1269300"/>
            </a:xfrm>
            <a:prstGeom prst="bentConnector4">
              <a:avLst>
                <a:gd fmla="val -174068" name="adj1"/>
                <a:gd fmla="val 99994" name="adj2"/>
              </a:avLst>
            </a:prstGeom>
            <a:noFill/>
            <a:ln cap="flat" cmpd="sng" w="19050">
              <a:solidFill>
                <a:srgbClr val="B4A7D6"/>
              </a:solidFill>
              <a:prstDash val="dash"/>
              <a:round/>
              <a:headEnd len="sm" w="sm" type="none"/>
              <a:tailEnd len="med" w="med" type="triangl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5" name="Shape 965"/>
        <p:cNvGrpSpPr/>
        <p:nvPr/>
      </p:nvGrpSpPr>
      <p:grpSpPr>
        <a:xfrm>
          <a:off x="0" y="0"/>
          <a:ext cx="0" cy="0"/>
          <a:chOff x="0" y="0"/>
          <a:chExt cx="0" cy="0"/>
        </a:xfrm>
      </p:grpSpPr>
      <p:sp>
        <p:nvSpPr>
          <p:cNvPr id="966" name="Google Shape;966;p75"/>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7" name="Google Shape;967;p75"/>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968" name="Google Shape;968;p75"/>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Mirroring</a:t>
            </a:r>
            <a:endParaRPr b="1" i="0" sz="2900" u="none" cap="none" strike="noStrike">
              <a:solidFill>
                <a:srgbClr val="000000"/>
              </a:solidFill>
              <a:latin typeface="Signika"/>
              <a:ea typeface="Signika"/>
              <a:cs typeface="Signika"/>
              <a:sym typeface="Signika"/>
            </a:endParaRPr>
          </a:p>
        </p:txBody>
      </p:sp>
      <p:sp>
        <p:nvSpPr>
          <p:cNvPr id="969" name="Google Shape;969;p75"/>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Video</a:t>
            </a:r>
            <a:endParaRPr b="1" sz="2400">
              <a:solidFill>
                <a:srgbClr val="2F2922"/>
              </a:solidFill>
              <a:latin typeface="Signika"/>
              <a:ea typeface="Signika"/>
              <a:cs typeface="Signika"/>
              <a:sym typeface="Signika"/>
            </a:endParaRPr>
          </a:p>
        </p:txBody>
      </p:sp>
      <p:sp>
        <p:nvSpPr>
          <p:cNvPr id="970" name="Google Shape;970;p75"/>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971" name="Google Shape;971;p75"/>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972" name="Google Shape;972;p75"/>
          <p:cNvPicPr preferRelativeResize="0"/>
          <p:nvPr/>
        </p:nvPicPr>
        <p:blipFill rotWithShape="1">
          <a:blip r:embed="rId5">
            <a:alphaModFix/>
          </a:blip>
          <a:srcRect b="0" l="0" r="0" t="0"/>
          <a:stretch/>
        </p:blipFill>
        <p:spPr>
          <a:xfrm>
            <a:off x="10934928" y="232588"/>
            <a:ext cx="791779" cy="791779"/>
          </a:xfrm>
          <a:prstGeom prst="rect">
            <a:avLst/>
          </a:prstGeom>
          <a:noFill/>
          <a:ln>
            <a:noFill/>
          </a:ln>
        </p:spPr>
      </p:pic>
      <p:pic>
        <p:nvPicPr>
          <p:cNvPr id="973" name="Google Shape;973;p75"/>
          <p:cNvPicPr preferRelativeResize="0"/>
          <p:nvPr/>
        </p:nvPicPr>
        <p:blipFill rotWithShape="1">
          <a:blip r:embed="rId6">
            <a:alphaModFix/>
          </a:blip>
          <a:srcRect b="18374" l="0" r="0" t="0"/>
          <a:stretch/>
        </p:blipFill>
        <p:spPr>
          <a:xfrm>
            <a:off x="3277125" y="1606974"/>
            <a:ext cx="5637749" cy="4261525"/>
          </a:xfrm>
          <a:prstGeom prst="rect">
            <a:avLst/>
          </a:prstGeom>
          <a:noFill/>
          <a:ln>
            <a:noFill/>
          </a:ln>
          <a:effectLst>
            <a:outerShdw blurRad="50800" rotWithShape="0" algn="tl" dir="2700000" dist="38100">
              <a:srgbClr val="000000">
                <a:alpha val="40000"/>
              </a:srgbClr>
            </a:outerShdw>
          </a:effectLst>
        </p:spPr>
      </p:pic>
      <p:pic>
        <p:nvPicPr>
          <p:cNvPr id="974" name="Google Shape;974;p75" title="Effective Coaching Technique – Matching &amp; Mirroring.mp4">
            <a:hlinkClick r:id="rId7"/>
          </p:cNvPr>
          <p:cNvPicPr preferRelativeResize="0"/>
          <p:nvPr/>
        </p:nvPicPr>
        <p:blipFill>
          <a:blip r:embed="rId8">
            <a:alphaModFix/>
          </a:blip>
          <a:stretch>
            <a:fillRect/>
          </a:stretch>
        </p:blipFill>
        <p:spPr>
          <a:xfrm>
            <a:off x="3453625" y="2167725"/>
            <a:ext cx="5284750" cy="292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descr="Logo, icon&#10;&#10;Description automatically generated" id="979" name="Google Shape;979;p76"/>
          <p:cNvPicPr preferRelativeResize="0"/>
          <p:nvPr/>
        </p:nvPicPr>
        <p:blipFill rotWithShape="1">
          <a:blip r:embed="rId3">
            <a:alphaModFix/>
          </a:blip>
          <a:srcRect b="0" l="0" r="0" t="0"/>
          <a:stretch/>
        </p:blipFill>
        <p:spPr>
          <a:xfrm>
            <a:off x="11288008" y="6088404"/>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80" name="Google Shape;980;p76"/>
          <p:cNvSpPr txBox="1"/>
          <p:nvPr>
            <p:ph idx="12" type="sldNum"/>
          </p:nvPr>
        </p:nvSpPr>
        <p:spPr>
          <a:xfrm>
            <a:off x="10865136" y="6319223"/>
            <a:ext cx="731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333"/>
              <a:buFont typeface="Arial"/>
              <a:buNone/>
            </a:pPr>
            <a:fld id="{00000000-1234-1234-1234-123412341234}" type="slidenum">
              <a:rPr lang="en-MY"/>
              <a:t>‹#›</a:t>
            </a:fld>
            <a:endParaRPr/>
          </a:p>
        </p:txBody>
      </p:sp>
      <p:sp>
        <p:nvSpPr>
          <p:cNvPr id="981" name="Google Shape;981;p76"/>
          <p:cNvSpPr txBox="1"/>
          <p:nvPr/>
        </p:nvSpPr>
        <p:spPr>
          <a:xfrm>
            <a:off x="432359" y="43723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lang="en-MY" sz="3200">
                <a:latin typeface="Signika"/>
                <a:ea typeface="Signika"/>
                <a:cs typeface="Signika"/>
                <a:sym typeface="Signika"/>
              </a:rPr>
              <a:t>Tone</a:t>
            </a:r>
            <a:endParaRPr/>
          </a:p>
        </p:txBody>
      </p:sp>
      <p:pic>
        <p:nvPicPr>
          <p:cNvPr id="982" name="Google Shape;982;p76"/>
          <p:cNvPicPr preferRelativeResize="0"/>
          <p:nvPr/>
        </p:nvPicPr>
        <p:blipFill rotWithShape="1">
          <a:blip r:embed="rId4">
            <a:alphaModFix/>
          </a:blip>
          <a:srcRect b="0" l="0" r="0" t="0"/>
          <a:stretch/>
        </p:blipFill>
        <p:spPr>
          <a:xfrm>
            <a:off x="1553603" y="4551701"/>
            <a:ext cx="791779" cy="791779"/>
          </a:xfrm>
          <a:prstGeom prst="rect">
            <a:avLst/>
          </a:prstGeom>
          <a:noFill/>
          <a:ln>
            <a:noFill/>
          </a:ln>
        </p:spPr>
      </p:pic>
      <p:pic>
        <p:nvPicPr>
          <p:cNvPr id="983" name="Google Shape;983;p76"/>
          <p:cNvPicPr preferRelativeResize="0"/>
          <p:nvPr/>
        </p:nvPicPr>
        <p:blipFill rotWithShape="1">
          <a:blip r:embed="rId5">
            <a:alphaModFix/>
          </a:blip>
          <a:srcRect b="0" l="0" r="76688" t="0"/>
          <a:stretch/>
        </p:blipFill>
        <p:spPr>
          <a:xfrm>
            <a:off x="24" y="0"/>
            <a:ext cx="12192000" cy="4398925"/>
          </a:xfrm>
          <a:prstGeom prst="rect">
            <a:avLst/>
          </a:prstGeom>
          <a:noFill/>
          <a:ln>
            <a:noFill/>
          </a:ln>
        </p:spPr>
      </p:pic>
      <p:pic>
        <p:nvPicPr>
          <p:cNvPr id="984" name="Google Shape;984;p76"/>
          <p:cNvPicPr preferRelativeResize="0"/>
          <p:nvPr/>
        </p:nvPicPr>
        <p:blipFill>
          <a:blip r:embed="rId6">
            <a:alphaModFix/>
          </a:blip>
          <a:stretch>
            <a:fillRect/>
          </a:stretch>
        </p:blipFill>
        <p:spPr>
          <a:xfrm>
            <a:off x="7694001" y="469175"/>
            <a:ext cx="3929750" cy="3929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8" name="Shape 988"/>
        <p:cNvGrpSpPr/>
        <p:nvPr/>
      </p:nvGrpSpPr>
      <p:grpSpPr>
        <a:xfrm>
          <a:off x="0" y="0"/>
          <a:ext cx="0" cy="0"/>
          <a:chOff x="0" y="0"/>
          <a:chExt cx="0" cy="0"/>
        </a:xfrm>
      </p:grpSpPr>
      <p:sp>
        <p:nvSpPr>
          <p:cNvPr id="989" name="Google Shape;989;p77"/>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0" name="Google Shape;990;p77"/>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991" name="Google Shape;991;p77"/>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Tone</a:t>
            </a:r>
            <a:endParaRPr b="1" i="0" sz="2900" u="none" cap="none" strike="noStrike">
              <a:solidFill>
                <a:srgbClr val="000000"/>
              </a:solidFill>
              <a:latin typeface="Signika"/>
              <a:ea typeface="Signika"/>
              <a:cs typeface="Signika"/>
              <a:sym typeface="Signika"/>
            </a:endParaRPr>
          </a:p>
        </p:txBody>
      </p:sp>
      <p:sp>
        <p:nvSpPr>
          <p:cNvPr id="992" name="Google Shape;992;p77"/>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993" name="Google Shape;993;p77"/>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994" name="Google Shape;994;p77"/>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995" name="Google Shape;995;p77"/>
          <p:cNvPicPr preferRelativeResize="0"/>
          <p:nvPr/>
        </p:nvPicPr>
        <p:blipFill rotWithShape="1">
          <a:blip r:embed="rId5">
            <a:alphaModFix/>
          </a:blip>
          <a:srcRect b="0" l="0" r="0" t="0"/>
          <a:stretch/>
        </p:blipFill>
        <p:spPr>
          <a:xfrm>
            <a:off x="10934928" y="232588"/>
            <a:ext cx="791779" cy="791779"/>
          </a:xfrm>
          <a:prstGeom prst="rect">
            <a:avLst/>
          </a:prstGeom>
          <a:noFill/>
          <a:ln>
            <a:noFill/>
          </a:ln>
        </p:spPr>
      </p:pic>
      <p:grpSp>
        <p:nvGrpSpPr>
          <p:cNvPr id="996" name="Google Shape;996;p77"/>
          <p:cNvGrpSpPr/>
          <p:nvPr/>
        </p:nvGrpSpPr>
        <p:grpSpPr>
          <a:xfrm>
            <a:off x="868725" y="1490758"/>
            <a:ext cx="2483060" cy="2187090"/>
            <a:chOff x="-89210" y="1479881"/>
            <a:chExt cx="2996694" cy="2821687"/>
          </a:xfrm>
        </p:grpSpPr>
        <p:sp>
          <p:nvSpPr>
            <p:cNvPr id="997" name="Google Shape;997;p77"/>
            <p:cNvSpPr/>
            <p:nvPr/>
          </p:nvSpPr>
          <p:spPr>
            <a:xfrm rot="10800000">
              <a:off x="99577" y="1479881"/>
              <a:ext cx="2547900" cy="2547900"/>
            </a:xfrm>
            <a:prstGeom prst="ellipse">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nvGrpSpPr>
            <p:cNvPr id="998" name="Google Shape;998;p77"/>
            <p:cNvGrpSpPr/>
            <p:nvPr/>
          </p:nvGrpSpPr>
          <p:grpSpPr>
            <a:xfrm flipH="1" rot="10800000">
              <a:off x="2401986" y="1592888"/>
              <a:ext cx="505498" cy="178507"/>
              <a:chOff x="4856845" y="3700725"/>
              <a:chExt cx="326275" cy="115225"/>
            </a:xfrm>
          </p:grpSpPr>
          <p:sp>
            <p:nvSpPr>
              <p:cNvPr id="999" name="Google Shape;999;p77"/>
              <p:cNvSpPr/>
              <p:nvPr/>
            </p:nvSpPr>
            <p:spPr>
              <a:xfrm>
                <a:off x="4856845" y="3700725"/>
                <a:ext cx="66425" cy="115225"/>
              </a:xfrm>
              <a:custGeom>
                <a:rect b="b" l="l" r="r" t="t"/>
                <a:pathLst>
                  <a:path extrusionOk="0" fill="none" h="4609" w="2657">
                    <a:moveTo>
                      <a:pt x="1" y="4609"/>
                    </a:moveTo>
                    <a:lnTo>
                      <a:pt x="2656"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00" name="Google Shape;1000;p77"/>
              <p:cNvSpPr/>
              <p:nvPr/>
            </p:nvSpPr>
            <p:spPr>
              <a:xfrm>
                <a:off x="4943170" y="3700725"/>
                <a:ext cx="66700" cy="115225"/>
              </a:xfrm>
              <a:custGeom>
                <a:rect b="b" l="l" r="r" t="t"/>
                <a:pathLst>
                  <a:path extrusionOk="0" fill="none" h="4609" w="2668">
                    <a:moveTo>
                      <a:pt x="1" y="4609"/>
                    </a:moveTo>
                    <a:lnTo>
                      <a:pt x="2668"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01" name="Google Shape;1001;p77"/>
              <p:cNvSpPr/>
              <p:nvPr/>
            </p:nvSpPr>
            <p:spPr>
              <a:xfrm>
                <a:off x="5029795" y="3700725"/>
                <a:ext cx="66700" cy="115225"/>
              </a:xfrm>
              <a:custGeom>
                <a:rect b="b" l="l" r="r" t="t"/>
                <a:pathLst>
                  <a:path extrusionOk="0" fill="none" h="4609" w="2668">
                    <a:moveTo>
                      <a:pt x="1" y="4609"/>
                    </a:moveTo>
                    <a:lnTo>
                      <a:pt x="2668"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02" name="Google Shape;1002;p77"/>
              <p:cNvSpPr/>
              <p:nvPr/>
            </p:nvSpPr>
            <p:spPr>
              <a:xfrm>
                <a:off x="5116420" y="3700725"/>
                <a:ext cx="66700" cy="115225"/>
              </a:xfrm>
              <a:custGeom>
                <a:rect b="b" l="l" r="r" t="t"/>
                <a:pathLst>
                  <a:path extrusionOk="0" fill="none" h="4609" w="2668">
                    <a:moveTo>
                      <a:pt x="0" y="4609"/>
                    </a:moveTo>
                    <a:lnTo>
                      <a:pt x="2667" y="2299"/>
                    </a:lnTo>
                    <a:lnTo>
                      <a:pt x="0"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sp>
          <p:nvSpPr>
            <p:cNvPr id="1003" name="Google Shape;1003;p77"/>
            <p:cNvSpPr txBox="1"/>
            <p:nvPr/>
          </p:nvSpPr>
          <p:spPr>
            <a:xfrm>
              <a:off x="391065" y="2038949"/>
              <a:ext cx="1964700" cy="1429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200"/>
                <a:buFont typeface="Arial"/>
                <a:buNone/>
              </a:pPr>
              <a:r>
                <a:rPr b="1" i="0" lang="en-MY" sz="1200" u="none" cap="none" strike="noStrike">
                  <a:solidFill>
                    <a:srgbClr val="000000"/>
                  </a:solidFill>
                  <a:latin typeface="Roboto"/>
                  <a:ea typeface="Roboto"/>
                  <a:cs typeface="Roboto"/>
                  <a:sym typeface="Roboto"/>
                </a:rPr>
                <a:t>Use the correct choice of words and be Friendly and Helpful</a:t>
              </a:r>
              <a:endParaRPr/>
            </a:p>
          </p:txBody>
        </p:sp>
        <p:sp>
          <p:nvSpPr>
            <p:cNvPr id="1004" name="Google Shape;1004;p77"/>
            <p:cNvSpPr txBox="1"/>
            <p:nvPr/>
          </p:nvSpPr>
          <p:spPr>
            <a:xfrm>
              <a:off x="-89210" y="3824868"/>
              <a:ext cx="184800" cy="47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B9419"/>
                </a:solidFill>
                <a:latin typeface="Arial"/>
                <a:ea typeface="Arial"/>
                <a:cs typeface="Arial"/>
                <a:sym typeface="Arial"/>
              </a:endParaRPr>
            </a:p>
          </p:txBody>
        </p:sp>
      </p:grpSp>
      <p:sp>
        <p:nvSpPr>
          <p:cNvPr id="1005" name="Google Shape;1005;p77"/>
          <p:cNvSpPr/>
          <p:nvPr/>
        </p:nvSpPr>
        <p:spPr>
          <a:xfrm>
            <a:off x="1440111" y="3308418"/>
            <a:ext cx="1235100" cy="408600"/>
          </a:xfrm>
          <a:prstGeom prst="roundRect">
            <a:avLst>
              <a:gd fmla="val 16667" name="adj"/>
            </a:avLst>
          </a:prstGeom>
          <a:solidFill>
            <a:srgbClr val="1155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Tone</a:t>
            </a:r>
            <a:endParaRPr/>
          </a:p>
        </p:txBody>
      </p:sp>
      <p:sp>
        <p:nvSpPr>
          <p:cNvPr id="1006" name="Google Shape;1006;p77"/>
          <p:cNvSpPr/>
          <p:nvPr/>
        </p:nvSpPr>
        <p:spPr>
          <a:xfrm>
            <a:off x="3933025" y="1416750"/>
            <a:ext cx="7390200" cy="2264700"/>
          </a:xfrm>
          <a:prstGeom prst="roundRect">
            <a:avLst>
              <a:gd fmla="val 4326" name="adj"/>
            </a:avLst>
          </a:prstGeom>
          <a:solidFill>
            <a:srgbClr val="FFFFFF"/>
          </a:solidFill>
          <a:ln cap="flat" cmpd="sng" w="28575">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7" name="Google Shape;1007;p77"/>
          <p:cNvSpPr txBox="1"/>
          <p:nvPr/>
        </p:nvSpPr>
        <p:spPr>
          <a:xfrm>
            <a:off x="4232425" y="1541950"/>
            <a:ext cx="6855000" cy="2084700"/>
          </a:xfrm>
          <a:prstGeom prst="rect">
            <a:avLst/>
          </a:prstGeom>
          <a:noFill/>
          <a:ln>
            <a:noFill/>
          </a:ln>
        </p:spPr>
        <p:txBody>
          <a:bodyPr anchorCtr="0" anchor="t" bIns="34275" lIns="68575" spcFirstLastPara="1" rIns="68575" wrap="square" tIns="34275">
            <a:noAutofit/>
          </a:bodyPr>
          <a:lstStyle/>
          <a:p>
            <a:pPr indent="-285750" lvl="0" marL="285750" marR="0" rtl="0" algn="l">
              <a:lnSpc>
                <a:spcPct val="100000"/>
              </a:lnSpc>
              <a:spcBef>
                <a:spcPts val="800"/>
              </a:spcBef>
              <a:spcAft>
                <a:spcPts val="0"/>
              </a:spcAft>
              <a:buClr>
                <a:srgbClr val="000000"/>
              </a:buClr>
              <a:buSzPts val="1500"/>
              <a:buFont typeface="Arial"/>
              <a:buChar char="●"/>
            </a:pPr>
            <a:r>
              <a:rPr b="1" i="0" lang="en-MY" sz="1500" u="none" cap="none" strike="noStrike">
                <a:solidFill>
                  <a:srgbClr val="002060"/>
                </a:solidFill>
                <a:latin typeface="Roboto"/>
                <a:ea typeface="Roboto"/>
                <a:cs typeface="Roboto"/>
                <a:sym typeface="Roboto"/>
              </a:rPr>
              <a:t>Start with a Positive, and end with another positive</a:t>
            </a:r>
            <a:endParaRPr/>
          </a:p>
          <a:p>
            <a:pPr indent="-285750" lvl="1" marL="742950" marR="0" rtl="0" algn="l">
              <a:lnSpc>
                <a:spcPct val="100000"/>
              </a:lnSpc>
              <a:spcBef>
                <a:spcPts val="800"/>
              </a:spcBef>
              <a:spcAft>
                <a:spcPts val="0"/>
              </a:spcAft>
              <a:buClr>
                <a:srgbClr val="000000"/>
              </a:buClr>
              <a:buSzPts val="1400"/>
              <a:buFont typeface="Noto Sans Symbols"/>
              <a:buChar char="○"/>
            </a:pPr>
            <a:r>
              <a:rPr b="0" i="0" lang="en-MY" sz="1400" u="none" cap="none" strike="noStrike">
                <a:solidFill>
                  <a:srgbClr val="000000"/>
                </a:solidFill>
                <a:latin typeface="Roboto"/>
                <a:ea typeface="Roboto"/>
                <a:cs typeface="Roboto"/>
                <a:sym typeface="Roboto"/>
              </a:rPr>
              <a:t>Example : We can certainly do our best to help! I must say that feature is currently not available in our existing system, but there are a few alternatives I can suggest to you</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None/>
            </a:pPr>
            <a:r>
              <a:t/>
            </a:r>
            <a:endParaRPr>
              <a:latin typeface="Roboto"/>
              <a:ea typeface="Roboto"/>
              <a:cs typeface="Roboto"/>
              <a:sym typeface="Roboto"/>
            </a:endParaRPr>
          </a:p>
          <a:p>
            <a:pPr indent="-285750" lvl="0" marL="285750" marR="0" rtl="0" algn="l">
              <a:lnSpc>
                <a:spcPct val="100000"/>
              </a:lnSpc>
              <a:spcBef>
                <a:spcPts val="800"/>
              </a:spcBef>
              <a:spcAft>
                <a:spcPts val="0"/>
              </a:spcAft>
              <a:buClr>
                <a:srgbClr val="000000"/>
              </a:buClr>
              <a:buSzPts val="1500"/>
              <a:buFont typeface="Arial"/>
              <a:buChar char="●"/>
            </a:pPr>
            <a:r>
              <a:rPr b="1" i="0" lang="en-MY" sz="1500" u="none" cap="none" strike="noStrike">
                <a:solidFill>
                  <a:srgbClr val="002060"/>
                </a:solidFill>
                <a:latin typeface="Roboto"/>
                <a:ea typeface="Roboto"/>
                <a:cs typeface="Roboto"/>
                <a:sym typeface="Roboto"/>
              </a:rPr>
              <a:t>Offer (appropriate) assuring remarks and/or gestures</a:t>
            </a:r>
            <a:endParaRPr/>
          </a:p>
          <a:p>
            <a:pPr indent="-285750" lvl="1" marL="742950" marR="0" rtl="0" algn="l">
              <a:lnSpc>
                <a:spcPct val="100000"/>
              </a:lnSpc>
              <a:spcBef>
                <a:spcPts val="800"/>
              </a:spcBef>
              <a:spcAft>
                <a:spcPts val="0"/>
              </a:spcAft>
              <a:buClr>
                <a:srgbClr val="000000"/>
              </a:buClr>
              <a:buSzPts val="1400"/>
              <a:buFont typeface="Noto Sans Symbols"/>
              <a:buChar char="○"/>
            </a:pPr>
            <a:r>
              <a:rPr b="0" i="0" lang="en-MY" sz="1400" u="none" cap="none" strike="noStrike">
                <a:solidFill>
                  <a:srgbClr val="000000"/>
                </a:solidFill>
                <a:latin typeface="Roboto"/>
                <a:ea typeface="Roboto"/>
                <a:cs typeface="Roboto"/>
                <a:sym typeface="Roboto"/>
              </a:rPr>
              <a:t>Example : Wow, that’s great! (for actions, a reassuring nod)</a:t>
            </a:r>
            <a:endParaRPr/>
          </a:p>
        </p:txBody>
      </p:sp>
      <p:grpSp>
        <p:nvGrpSpPr>
          <p:cNvPr id="1008" name="Google Shape;1008;p77"/>
          <p:cNvGrpSpPr/>
          <p:nvPr/>
        </p:nvGrpSpPr>
        <p:grpSpPr>
          <a:xfrm>
            <a:off x="868725" y="4384045"/>
            <a:ext cx="2483060" cy="2187090"/>
            <a:chOff x="-89210" y="1479881"/>
            <a:chExt cx="2996694" cy="2821687"/>
          </a:xfrm>
        </p:grpSpPr>
        <p:sp>
          <p:nvSpPr>
            <p:cNvPr id="1009" name="Google Shape;1009;p77"/>
            <p:cNvSpPr/>
            <p:nvPr/>
          </p:nvSpPr>
          <p:spPr>
            <a:xfrm rot="10800000">
              <a:off x="99577" y="1479881"/>
              <a:ext cx="2547900" cy="2547900"/>
            </a:xfrm>
            <a:prstGeom prst="ellipse">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nvGrpSpPr>
            <p:cNvPr id="1010" name="Google Shape;1010;p77"/>
            <p:cNvGrpSpPr/>
            <p:nvPr/>
          </p:nvGrpSpPr>
          <p:grpSpPr>
            <a:xfrm flipH="1" rot="10800000">
              <a:off x="2401986" y="1592888"/>
              <a:ext cx="505498" cy="178507"/>
              <a:chOff x="4856845" y="3700725"/>
              <a:chExt cx="326275" cy="115225"/>
            </a:xfrm>
          </p:grpSpPr>
          <p:sp>
            <p:nvSpPr>
              <p:cNvPr id="1011" name="Google Shape;1011;p77"/>
              <p:cNvSpPr/>
              <p:nvPr/>
            </p:nvSpPr>
            <p:spPr>
              <a:xfrm>
                <a:off x="4856845" y="3700725"/>
                <a:ext cx="66425" cy="115225"/>
              </a:xfrm>
              <a:custGeom>
                <a:rect b="b" l="l" r="r" t="t"/>
                <a:pathLst>
                  <a:path extrusionOk="0" fill="none" h="4609" w="2657">
                    <a:moveTo>
                      <a:pt x="1" y="4609"/>
                    </a:moveTo>
                    <a:lnTo>
                      <a:pt x="2656"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12" name="Google Shape;1012;p77"/>
              <p:cNvSpPr/>
              <p:nvPr/>
            </p:nvSpPr>
            <p:spPr>
              <a:xfrm>
                <a:off x="4943170" y="3700725"/>
                <a:ext cx="66700" cy="115225"/>
              </a:xfrm>
              <a:custGeom>
                <a:rect b="b" l="l" r="r" t="t"/>
                <a:pathLst>
                  <a:path extrusionOk="0" fill="none" h="4609" w="2668">
                    <a:moveTo>
                      <a:pt x="1" y="4609"/>
                    </a:moveTo>
                    <a:lnTo>
                      <a:pt x="2668"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13" name="Google Shape;1013;p77"/>
              <p:cNvSpPr/>
              <p:nvPr/>
            </p:nvSpPr>
            <p:spPr>
              <a:xfrm>
                <a:off x="5029795" y="3700725"/>
                <a:ext cx="66700" cy="115225"/>
              </a:xfrm>
              <a:custGeom>
                <a:rect b="b" l="l" r="r" t="t"/>
                <a:pathLst>
                  <a:path extrusionOk="0" fill="none" h="4609" w="2668">
                    <a:moveTo>
                      <a:pt x="1" y="4609"/>
                    </a:moveTo>
                    <a:lnTo>
                      <a:pt x="2668" y="2299"/>
                    </a:lnTo>
                    <a:lnTo>
                      <a:pt x="1"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014" name="Google Shape;1014;p77"/>
              <p:cNvSpPr/>
              <p:nvPr/>
            </p:nvSpPr>
            <p:spPr>
              <a:xfrm>
                <a:off x="5116420" y="3700725"/>
                <a:ext cx="66700" cy="115225"/>
              </a:xfrm>
              <a:custGeom>
                <a:rect b="b" l="l" r="r" t="t"/>
                <a:pathLst>
                  <a:path extrusionOk="0" fill="none" h="4609" w="2668">
                    <a:moveTo>
                      <a:pt x="0" y="4609"/>
                    </a:moveTo>
                    <a:lnTo>
                      <a:pt x="2667" y="2299"/>
                    </a:lnTo>
                    <a:lnTo>
                      <a:pt x="0" y="1"/>
                    </a:lnTo>
                  </a:path>
                </a:pathLst>
              </a:custGeom>
              <a:noFill/>
              <a:ln cap="rnd"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sp>
          <p:nvSpPr>
            <p:cNvPr id="1015" name="Google Shape;1015;p77"/>
            <p:cNvSpPr txBox="1"/>
            <p:nvPr/>
          </p:nvSpPr>
          <p:spPr>
            <a:xfrm>
              <a:off x="391179" y="2535425"/>
              <a:ext cx="1964700" cy="436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Do’s &amp; Don’ts</a:t>
              </a:r>
              <a:endParaRPr/>
            </a:p>
          </p:txBody>
        </p:sp>
        <p:sp>
          <p:nvSpPr>
            <p:cNvPr id="1016" name="Google Shape;1016;p77"/>
            <p:cNvSpPr txBox="1"/>
            <p:nvPr/>
          </p:nvSpPr>
          <p:spPr>
            <a:xfrm>
              <a:off x="-89210" y="3824868"/>
              <a:ext cx="184800" cy="47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B9419"/>
                </a:solidFill>
                <a:latin typeface="Arial"/>
                <a:ea typeface="Arial"/>
                <a:cs typeface="Arial"/>
                <a:sym typeface="Arial"/>
              </a:endParaRPr>
            </a:p>
          </p:txBody>
        </p:sp>
      </p:grpSp>
      <p:grpSp>
        <p:nvGrpSpPr>
          <p:cNvPr id="1017" name="Google Shape;1017;p77"/>
          <p:cNvGrpSpPr/>
          <p:nvPr/>
        </p:nvGrpSpPr>
        <p:grpSpPr>
          <a:xfrm>
            <a:off x="3933014" y="3946525"/>
            <a:ext cx="3569136" cy="2624608"/>
            <a:chOff x="4085041" y="4031282"/>
            <a:chExt cx="2925042" cy="2624608"/>
          </a:xfrm>
        </p:grpSpPr>
        <p:sp>
          <p:nvSpPr>
            <p:cNvPr id="1018" name="Google Shape;1018;p77"/>
            <p:cNvSpPr/>
            <p:nvPr/>
          </p:nvSpPr>
          <p:spPr>
            <a:xfrm flipH="1">
              <a:off x="4085041" y="4337254"/>
              <a:ext cx="2568115" cy="2318636"/>
            </a:xfrm>
            <a:custGeom>
              <a:rect b="b" l="l" r="r" t="t"/>
              <a:pathLst>
                <a:path extrusionOk="0" h="4067783" w="3981574">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FFFFFF"/>
            </a:solidFill>
            <a:ln cap="flat" cmpd="sng" w="28575">
              <a:solidFill>
                <a:srgbClr val="6AA84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grpSp>
          <p:nvGrpSpPr>
            <p:cNvPr id="1019" name="Google Shape;1019;p77"/>
            <p:cNvGrpSpPr/>
            <p:nvPr/>
          </p:nvGrpSpPr>
          <p:grpSpPr>
            <a:xfrm>
              <a:off x="6416887" y="4763282"/>
              <a:ext cx="369974" cy="375300"/>
              <a:chOff x="5316507" y="4604091"/>
              <a:chExt cx="369974" cy="375300"/>
            </a:xfrm>
          </p:grpSpPr>
          <p:sp>
            <p:nvSpPr>
              <p:cNvPr id="1020" name="Google Shape;1020;p77"/>
              <p:cNvSpPr/>
              <p:nvPr/>
            </p:nvSpPr>
            <p:spPr>
              <a:xfrm flipH="1">
                <a:off x="5316507" y="4604091"/>
                <a:ext cx="36997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6AA84F"/>
              </a:solidFill>
              <a:ln cap="flat" cmpd="sng" w="12700">
                <a:solidFill>
                  <a:srgbClr val="00B05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heckmark with solid fill" id="1021" name="Google Shape;1021;p77"/>
              <p:cNvPicPr preferRelativeResize="0"/>
              <p:nvPr/>
            </p:nvPicPr>
            <p:blipFill rotWithShape="1">
              <a:blip r:embed="rId6">
                <a:alphaModFix/>
              </a:blip>
              <a:srcRect b="0" l="0" r="0" t="0"/>
              <a:stretch/>
            </p:blipFill>
            <p:spPr>
              <a:xfrm>
                <a:off x="5395587" y="4679991"/>
                <a:ext cx="211912" cy="223475"/>
              </a:xfrm>
              <a:prstGeom prst="rect">
                <a:avLst/>
              </a:prstGeom>
              <a:noFill/>
              <a:ln>
                <a:noFill/>
              </a:ln>
            </p:spPr>
          </p:pic>
        </p:grpSp>
        <p:grpSp>
          <p:nvGrpSpPr>
            <p:cNvPr id="1022" name="Google Shape;1022;p77"/>
            <p:cNvGrpSpPr/>
            <p:nvPr/>
          </p:nvGrpSpPr>
          <p:grpSpPr>
            <a:xfrm>
              <a:off x="6416928" y="5209482"/>
              <a:ext cx="369974" cy="375300"/>
              <a:chOff x="5316548" y="5050291"/>
              <a:chExt cx="369974" cy="375300"/>
            </a:xfrm>
          </p:grpSpPr>
          <p:sp>
            <p:nvSpPr>
              <p:cNvPr id="1023" name="Google Shape;1023;p77"/>
              <p:cNvSpPr/>
              <p:nvPr/>
            </p:nvSpPr>
            <p:spPr>
              <a:xfrm flipH="1">
                <a:off x="5316548" y="5050291"/>
                <a:ext cx="36997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6AA84F"/>
              </a:solidFill>
              <a:ln cap="flat" cmpd="sng" w="12700">
                <a:solidFill>
                  <a:srgbClr val="00B05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heckmark with solid fill" id="1024" name="Google Shape;1024;p77"/>
              <p:cNvPicPr preferRelativeResize="0"/>
              <p:nvPr/>
            </p:nvPicPr>
            <p:blipFill rotWithShape="1">
              <a:blip r:embed="rId6">
                <a:alphaModFix/>
              </a:blip>
              <a:srcRect b="0" l="0" r="0" t="0"/>
              <a:stretch/>
            </p:blipFill>
            <p:spPr>
              <a:xfrm>
                <a:off x="5395587" y="5126191"/>
                <a:ext cx="211912" cy="223500"/>
              </a:xfrm>
              <a:prstGeom prst="rect">
                <a:avLst/>
              </a:prstGeom>
              <a:noFill/>
              <a:ln>
                <a:noFill/>
              </a:ln>
            </p:spPr>
          </p:pic>
        </p:grpSp>
        <p:grpSp>
          <p:nvGrpSpPr>
            <p:cNvPr id="1025" name="Google Shape;1025;p77"/>
            <p:cNvGrpSpPr/>
            <p:nvPr/>
          </p:nvGrpSpPr>
          <p:grpSpPr>
            <a:xfrm>
              <a:off x="6416887" y="5655682"/>
              <a:ext cx="369974" cy="375300"/>
              <a:chOff x="5316507" y="5496491"/>
              <a:chExt cx="369974" cy="375300"/>
            </a:xfrm>
          </p:grpSpPr>
          <p:sp>
            <p:nvSpPr>
              <p:cNvPr id="1026" name="Google Shape;1026;p77"/>
              <p:cNvSpPr/>
              <p:nvPr/>
            </p:nvSpPr>
            <p:spPr>
              <a:xfrm flipH="1">
                <a:off x="5316507" y="5496491"/>
                <a:ext cx="36997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6AA84F"/>
              </a:solidFill>
              <a:ln cap="flat" cmpd="sng" w="12700">
                <a:solidFill>
                  <a:srgbClr val="00B05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heckmark with solid fill" id="1027" name="Google Shape;1027;p77"/>
              <p:cNvPicPr preferRelativeResize="0"/>
              <p:nvPr/>
            </p:nvPicPr>
            <p:blipFill rotWithShape="1">
              <a:blip r:embed="rId6">
                <a:alphaModFix/>
              </a:blip>
              <a:srcRect b="0" l="0" r="0" t="0"/>
              <a:stretch/>
            </p:blipFill>
            <p:spPr>
              <a:xfrm>
                <a:off x="5395587" y="5572416"/>
                <a:ext cx="211912" cy="223475"/>
              </a:xfrm>
              <a:prstGeom prst="rect">
                <a:avLst/>
              </a:prstGeom>
              <a:noFill/>
              <a:ln>
                <a:noFill/>
              </a:ln>
            </p:spPr>
          </p:pic>
        </p:grpSp>
        <p:grpSp>
          <p:nvGrpSpPr>
            <p:cNvPr id="1028" name="Google Shape;1028;p77"/>
            <p:cNvGrpSpPr/>
            <p:nvPr/>
          </p:nvGrpSpPr>
          <p:grpSpPr>
            <a:xfrm>
              <a:off x="6416887" y="6101882"/>
              <a:ext cx="369974" cy="375300"/>
              <a:chOff x="5316507" y="5942691"/>
              <a:chExt cx="369974" cy="375300"/>
            </a:xfrm>
          </p:grpSpPr>
          <p:sp>
            <p:nvSpPr>
              <p:cNvPr id="1029" name="Google Shape;1029;p77"/>
              <p:cNvSpPr/>
              <p:nvPr/>
            </p:nvSpPr>
            <p:spPr>
              <a:xfrm flipH="1">
                <a:off x="5316507" y="5942691"/>
                <a:ext cx="36997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6AA84F"/>
              </a:solidFill>
              <a:ln cap="flat" cmpd="sng" w="12700">
                <a:solidFill>
                  <a:srgbClr val="00B05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heckmark with solid fill" id="1030" name="Google Shape;1030;p77"/>
              <p:cNvPicPr preferRelativeResize="0"/>
              <p:nvPr/>
            </p:nvPicPr>
            <p:blipFill rotWithShape="1">
              <a:blip r:embed="rId6">
                <a:alphaModFix/>
              </a:blip>
              <a:srcRect b="0" l="0" r="0" t="0"/>
              <a:stretch/>
            </p:blipFill>
            <p:spPr>
              <a:xfrm>
                <a:off x="5395576" y="6018591"/>
                <a:ext cx="211912" cy="223475"/>
              </a:xfrm>
              <a:prstGeom prst="rect">
                <a:avLst/>
              </a:prstGeom>
              <a:noFill/>
              <a:ln>
                <a:noFill/>
              </a:ln>
            </p:spPr>
          </p:pic>
        </p:grpSp>
        <p:sp>
          <p:nvSpPr>
            <p:cNvPr id="1031" name="Google Shape;1031;p77"/>
            <p:cNvSpPr/>
            <p:nvPr/>
          </p:nvSpPr>
          <p:spPr>
            <a:xfrm>
              <a:off x="4152853" y="4781595"/>
              <a:ext cx="2197800" cy="3387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Good question, let me find out</a:t>
              </a:r>
              <a:endParaRPr/>
            </a:p>
          </p:txBody>
        </p:sp>
        <p:sp>
          <p:nvSpPr>
            <p:cNvPr id="1032" name="Google Shape;1032;p77"/>
            <p:cNvSpPr/>
            <p:nvPr/>
          </p:nvSpPr>
          <p:spPr>
            <a:xfrm>
              <a:off x="5117643" y="5259632"/>
              <a:ext cx="1233000" cy="3387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wish we could</a:t>
              </a:r>
              <a:endParaRPr/>
            </a:p>
          </p:txBody>
        </p:sp>
        <p:sp>
          <p:nvSpPr>
            <p:cNvPr id="1033" name="Google Shape;1033;p77"/>
            <p:cNvSpPr/>
            <p:nvPr/>
          </p:nvSpPr>
          <p:spPr>
            <a:xfrm>
              <a:off x="4811591" y="5673972"/>
              <a:ext cx="1542300" cy="3387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Are you able to hold</a:t>
              </a:r>
              <a:endParaRPr/>
            </a:p>
          </p:txBody>
        </p:sp>
        <p:sp>
          <p:nvSpPr>
            <p:cNvPr id="1034" name="Google Shape;1034;p77"/>
            <p:cNvSpPr/>
            <p:nvPr/>
          </p:nvSpPr>
          <p:spPr>
            <a:xfrm>
              <a:off x="4794641" y="6151747"/>
              <a:ext cx="1576200" cy="3387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I’m positive / certain</a:t>
              </a:r>
              <a:endParaRPr/>
            </a:p>
          </p:txBody>
        </p:sp>
        <p:grpSp>
          <p:nvGrpSpPr>
            <p:cNvPr id="1035" name="Google Shape;1035;p77"/>
            <p:cNvGrpSpPr/>
            <p:nvPr/>
          </p:nvGrpSpPr>
          <p:grpSpPr>
            <a:xfrm>
              <a:off x="6273686" y="4031282"/>
              <a:ext cx="736396" cy="610980"/>
              <a:chOff x="6273686" y="4031282"/>
              <a:chExt cx="736396" cy="610980"/>
            </a:xfrm>
          </p:grpSpPr>
          <p:sp>
            <p:nvSpPr>
              <p:cNvPr id="1036" name="Google Shape;1036;p77"/>
              <p:cNvSpPr/>
              <p:nvPr/>
            </p:nvSpPr>
            <p:spPr>
              <a:xfrm flipH="1">
                <a:off x="6273686" y="4031282"/>
                <a:ext cx="736396" cy="610980"/>
              </a:xfrm>
              <a:custGeom>
                <a:rect b="b" l="l" r="r" t="t"/>
                <a:pathLst>
                  <a:path extrusionOk="0" h="1071894" w="117823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FFFFFF"/>
              </a:solidFill>
              <a:ln cap="flat" cmpd="sng" w="28575">
                <a:solidFill>
                  <a:srgbClr val="6AA84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pic>
            <p:nvPicPr>
              <p:cNvPr descr="Icon&#10;&#10;Description automatically generated" id="1037" name="Google Shape;1037;p77"/>
              <p:cNvPicPr preferRelativeResize="0"/>
              <p:nvPr/>
            </p:nvPicPr>
            <p:blipFill rotWithShape="1">
              <a:blip r:embed="rId7">
                <a:alphaModFix/>
              </a:blip>
              <a:srcRect b="0" l="0" r="0" t="0"/>
              <a:stretch/>
            </p:blipFill>
            <p:spPr>
              <a:xfrm>
                <a:off x="6439633" y="4115594"/>
                <a:ext cx="404503" cy="442350"/>
              </a:xfrm>
              <a:prstGeom prst="rect">
                <a:avLst/>
              </a:prstGeom>
              <a:noFill/>
              <a:ln>
                <a:noFill/>
              </a:ln>
            </p:spPr>
          </p:pic>
        </p:grpSp>
      </p:grpSp>
      <p:grpSp>
        <p:nvGrpSpPr>
          <p:cNvPr id="1038" name="Google Shape;1038;p77"/>
          <p:cNvGrpSpPr/>
          <p:nvPr/>
        </p:nvGrpSpPr>
        <p:grpSpPr>
          <a:xfrm>
            <a:off x="7752000" y="3946525"/>
            <a:ext cx="3571272" cy="2624608"/>
            <a:chOff x="7250134" y="4031282"/>
            <a:chExt cx="2926792" cy="2624608"/>
          </a:xfrm>
        </p:grpSpPr>
        <p:sp>
          <p:nvSpPr>
            <p:cNvPr id="1039" name="Google Shape;1039;p77"/>
            <p:cNvSpPr/>
            <p:nvPr/>
          </p:nvSpPr>
          <p:spPr>
            <a:xfrm>
              <a:off x="7608811" y="4337254"/>
              <a:ext cx="2568115" cy="2318636"/>
            </a:xfrm>
            <a:custGeom>
              <a:rect b="b" l="l" r="r" t="t"/>
              <a:pathLst>
                <a:path extrusionOk="0" h="4067783" w="3981574">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FFFFFF"/>
            </a:solidFill>
            <a:ln cap="flat" cmpd="sng" w="28575">
              <a:solidFill>
                <a:srgbClr val="C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1040" name="Google Shape;1040;p77"/>
            <p:cNvSpPr/>
            <p:nvPr/>
          </p:nvSpPr>
          <p:spPr>
            <a:xfrm>
              <a:off x="7460448" y="4763282"/>
              <a:ext cx="38455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902411"/>
            </a:solidFill>
            <a:ln cap="flat" cmpd="sng" w="12700">
              <a:solidFill>
                <a:srgbClr val="C0000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lose with solid fill" id="1041" name="Google Shape;1041;p77"/>
            <p:cNvPicPr preferRelativeResize="0"/>
            <p:nvPr/>
          </p:nvPicPr>
          <p:blipFill rotWithShape="1">
            <a:blip r:embed="rId8">
              <a:alphaModFix/>
            </a:blip>
            <a:srcRect b="0" l="0" r="0" t="0"/>
            <a:stretch/>
          </p:blipFill>
          <p:spPr>
            <a:xfrm>
              <a:off x="7541510" y="4839182"/>
              <a:ext cx="222505" cy="223475"/>
            </a:xfrm>
            <a:prstGeom prst="rect">
              <a:avLst/>
            </a:prstGeom>
            <a:noFill/>
            <a:ln>
              <a:noFill/>
            </a:ln>
          </p:spPr>
        </p:pic>
        <p:sp>
          <p:nvSpPr>
            <p:cNvPr id="1042" name="Google Shape;1042;p77"/>
            <p:cNvSpPr/>
            <p:nvPr/>
          </p:nvSpPr>
          <p:spPr>
            <a:xfrm>
              <a:off x="7460489" y="5209482"/>
              <a:ext cx="38455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902411"/>
            </a:solidFill>
            <a:ln cap="flat" cmpd="sng" w="12700">
              <a:solidFill>
                <a:srgbClr val="C0000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lose with solid fill" id="1043" name="Google Shape;1043;p77"/>
            <p:cNvPicPr preferRelativeResize="0"/>
            <p:nvPr/>
          </p:nvPicPr>
          <p:blipFill rotWithShape="1">
            <a:blip r:embed="rId8">
              <a:alphaModFix/>
            </a:blip>
            <a:srcRect b="0" l="0" r="0" t="0"/>
            <a:stretch/>
          </p:blipFill>
          <p:spPr>
            <a:xfrm>
              <a:off x="7541469" y="5285382"/>
              <a:ext cx="222505" cy="223500"/>
            </a:xfrm>
            <a:prstGeom prst="rect">
              <a:avLst/>
            </a:prstGeom>
            <a:noFill/>
            <a:ln>
              <a:noFill/>
            </a:ln>
          </p:spPr>
        </p:pic>
        <p:sp>
          <p:nvSpPr>
            <p:cNvPr id="1044" name="Google Shape;1044;p77"/>
            <p:cNvSpPr/>
            <p:nvPr/>
          </p:nvSpPr>
          <p:spPr>
            <a:xfrm>
              <a:off x="7460489" y="5655682"/>
              <a:ext cx="384554"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902411"/>
            </a:solidFill>
            <a:ln cap="flat" cmpd="sng" w="12700">
              <a:solidFill>
                <a:srgbClr val="C0000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lose with solid fill" id="1045" name="Google Shape;1045;p77"/>
            <p:cNvPicPr preferRelativeResize="0"/>
            <p:nvPr/>
          </p:nvPicPr>
          <p:blipFill rotWithShape="1">
            <a:blip r:embed="rId8">
              <a:alphaModFix/>
            </a:blip>
            <a:srcRect b="0" l="0" r="0" t="0"/>
            <a:stretch/>
          </p:blipFill>
          <p:spPr>
            <a:xfrm>
              <a:off x="7541469" y="5731594"/>
              <a:ext cx="222505" cy="223475"/>
            </a:xfrm>
            <a:prstGeom prst="rect">
              <a:avLst/>
            </a:prstGeom>
            <a:noFill/>
            <a:ln>
              <a:noFill/>
            </a:ln>
          </p:spPr>
        </p:pic>
        <p:sp>
          <p:nvSpPr>
            <p:cNvPr id="1046" name="Google Shape;1046;p77"/>
            <p:cNvSpPr/>
            <p:nvPr/>
          </p:nvSpPr>
          <p:spPr>
            <a:xfrm>
              <a:off x="7452417" y="6101882"/>
              <a:ext cx="400619" cy="375300"/>
            </a:xfrm>
            <a:custGeom>
              <a:rect b="b" l="l" r="r" t="t"/>
              <a:pathLst>
                <a:path extrusionOk="0" h="21600" w="21208">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902411"/>
            </a:solidFill>
            <a:ln cap="flat" cmpd="sng" w="12700">
              <a:solidFill>
                <a:srgbClr val="C00000"/>
              </a:solidFill>
              <a:prstDash val="solid"/>
              <a:miter lim="40000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pic>
          <p:nvPicPr>
            <p:cNvPr descr="Close with solid fill" id="1047" name="Google Shape;1047;p77"/>
            <p:cNvPicPr preferRelativeResize="0"/>
            <p:nvPr/>
          </p:nvPicPr>
          <p:blipFill rotWithShape="1">
            <a:blip r:embed="rId8">
              <a:alphaModFix/>
            </a:blip>
            <a:srcRect b="0" l="0" r="0" t="0"/>
            <a:stretch/>
          </p:blipFill>
          <p:spPr>
            <a:xfrm>
              <a:off x="7541469" y="6177782"/>
              <a:ext cx="222505" cy="223475"/>
            </a:xfrm>
            <a:prstGeom prst="rect">
              <a:avLst/>
            </a:prstGeom>
            <a:noFill/>
            <a:ln>
              <a:noFill/>
            </a:ln>
          </p:spPr>
        </p:pic>
        <p:sp>
          <p:nvSpPr>
            <p:cNvPr id="1048" name="Google Shape;1048;p77"/>
            <p:cNvSpPr/>
            <p:nvPr/>
          </p:nvSpPr>
          <p:spPr>
            <a:xfrm>
              <a:off x="7869104" y="4781594"/>
              <a:ext cx="1010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don’t know</a:t>
              </a:r>
              <a:endParaRPr/>
            </a:p>
          </p:txBody>
        </p:sp>
        <p:sp>
          <p:nvSpPr>
            <p:cNvPr id="1049" name="Google Shape;1049;p77"/>
            <p:cNvSpPr/>
            <p:nvPr/>
          </p:nvSpPr>
          <p:spPr>
            <a:xfrm>
              <a:off x="7883504" y="5232969"/>
              <a:ext cx="590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can’t</a:t>
              </a:r>
              <a:endParaRPr/>
            </a:p>
          </p:txBody>
        </p:sp>
        <p:sp>
          <p:nvSpPr>
            <p:cNvPr id="1050" name="Google Shape;1050;p77"/>
            <p:cNvSpPr/>
            <p:nvPr/>
          </p:nvSpPr>
          <p:spPr>
            <a:xfrm>
              <a:off x="7883504" y="5709478"/>
              <a:ext cx="981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Please hold</a:t>
              </a:r>
              <a:endParaRPr/>
            </a:p>
          </p:txBody>
        </p:sp>
        <p:sp>
          <p:nvSpPr>
            <p:cNvPr id="1051" name="Google Shape;1051;p77"/>
            <p:cNvSpPr/>
            <p:nvPr/>
          </p:nvSpPr>
          <p:spPr>
            <a:xfrm>
              <a:off x="7883504" y="6120192"/>
              <a:ext cx="1032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Listen to me</a:t>
              </a:r>
              <a:endParaRPr/>
            </a:p>
          </p:txBody>
        </p:sp>
        <p:grpSp>
          <p:nvGrpSpPr>
            <p:cNvPr id="1052" name="Google Shape;1052;p77"/>
            <p:cNvGrpSpPr/>
            <p:nvPr/>
          </p:nvGrpSpPr>
          <p:grpSpPr>
            <a:xfrm>
              <a:off x="7250134" y="4031282"/>
              <a:ext cx="739342" cy="610980"/>
              <a:chOff x="7250134" y="4031282"/>
              <a:chExt cx="739342" cy="610980"/>
            </a:xfrm>
          </p:grpSpPr>
          <p:sp>
            <p:nvSpPr>
              <p:cNvPr id="1053" name="Google Shape;1053;p77"/>
              <p:cNvSpPr/>
              <p:nvPr/>
            </p:nvSpPr>
            <p:spPr>
              <a:xfrm>
                <a:off x="7250134" y="4031282"/>
                <a:ext cx="739342" cy="610980"/>
              </a:xfrm>
              <a:custGeom>
                <a:rect b="b" l="l" r="r" t="t"/>
                <a:pathLst>
                  <a:path extrusionOk="0" h="1071894" w="117823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FFFFFF"/>
              </a:solidFill>
              <a:ln cap="flat" cmpd="sng" w="28575">
                <a:solidFill>
                  <a:srgbClr val="C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pic>
            <p:nvPicPr>
              <p:cNvPr id="1054" name="Google Shape;1054;p77"/>
              <p:cNvPicPr preferRelativeResize="0"/>
              <p:nvPr/>
            </p:nvPicPr>
            <p:blipFill rotWithShape="1">
              <a:blip r:embed="rId9">
                <a:alphaModFix/>
              </a:blip>
              <a:srcRect b="0" l="0" r="0" t="0"/>
              <a:stretch/>
            </p:blipFill>
            <p:spPr>
              <a:xfrm flipH="1">
                <a:off x="7419501" y="4115594"/>
                <a:ext cx="400611" cy="442350"/>
              </a:xfrm>
              <a:prstGeom prst="rect">
                <a:avLst/>
              </a:prstGeom>
              <a:noFill/>
              <a:ln>
                <a:noFill/>
              </a:ln>
            </p:spPr>
          </p:pic>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78"/>
          <p:cNvSpPr txBox="1"/>
          <p:nvPr/>
        </p:nvSpPr>
        <p:spPr>
          <a:xfrm>
            <a:off x="432359" y="43723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Active Listening</a:t>
            </a:r>
            <a:endParaRPr/>
          </a:p>
        </p:txBody>
      </p:sp>
      <p:pic>
        <p:nvPicPr>
          <p:cNvPr descr="Logo, icon&#10;&#10;Description automatically generated" id="1060" name="Google Shape;1060;p78"/>
          <p:cNvPicPr preferRelativeResize="0"/>
          <p:nvPr/>
        </p:nvPicPr>
        <p:blipFill rotWithShape="1">
          <a:blip r:embed="rId3">
            <a:alphaModFix/>
          </a:blip>
          <a:srcRect b="0" l="0" r="0" t="0"/>
          <a:stretch/>
        </p:blipFill>
        <p:spPr>
          <a:xfrm>
            <a:off x="11226225" y="5989550"/>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061" name="Google Shape;1061;p78"/>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333"/>
              <a:buFont typeface="Arial"/>
              <a:buNone/>
            </a:pPr>
            <a:fld id="{00000000-1234-1234-1234-123412341234}" type="slidenum">
              <a:rPr lang="en-MY"/>
              <a:t>‹#›</a:t>
            </a:fld>
            <a:endParaRPr/>
          </a:p>
        </p:txBody>
      </p:sp>
      <p:pic>
        <p:nvPicPr>
          <p:cNvPr id="1062" name="Google Shape;1062;p78"/>
          <p:cNvPicPr preferRelativeResize="0"/>
          <p:nvPr/>
        </p:nvPicPr>
        <p:blipFill rotWithShape="1">
          <a:blip r:embed="rId4">
            <a:alphaModFix/>
          </a:blip>
          <a:srcRect b="0" l="0" r="76688" t="0"/>
          <a:stretch/>
        </p:blipFill>
        <p:spPr>
          <a:xfrm>
            <a:off x="24" y="0"/>
            <a:ext cx="12192000" cy="4398925"/>
          </a:xfrm>
          <a:prstGeom prst="rect">
            <a:avLst/>
          </a:prstGeom>
          <a:noFill/>
          <a:ln>
            <a:noFill/>
          </a:ln>
        </p:spPr>
      </p:pic>
      <p:pic>
        <p:nvPicPr>
          <p:cNvPr id="1063" name="Google Shape;1063;p78"/>
          <p:cNvPicPr preferRelativeResize="0"/>
          <p:nvPr/>
        </p:nvPicPr>
        <p:blipFill rotWithShape="1">
          <a:blip r:embed="rId5">
            <a:alphaModFix/>
          </a:blip>
          <a:srcRect b="0" l="0" r="0" t="0"/>
          <a:stretch/>
        </p:blipFill>
        <p:spPr>
          <a:xfrm>
            <a:off x="3650228" y="4551701"/>
            <a:ext cx="791779" cy="7917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7" name="Shape 1067"/>
        <p:cNvGrpSpPr/>
        <p:nvPr/>
      </p:nvGrpSpPr>
      <p:grpSpPr>
        <a:xfrm>
          <a:off x="0" y="0"/>
          <a:ext cx="0" cy="0"/>
          <a:chOff x="0" y="0"/>
          <a:chExt cx="0" cy="0"/>
        </a:xfrm>
      </p:grpSpPr>
      <p:sp>
        <p:nvSpPr>
          <p:cNvPr id="1068" name="Google Shape;1068;p79"/>
          <p:cNvSpPr/>
          <p:nvPr/>
        </p:nvSpPr>
        <p:spPr>
          <a:xfrm>
            <a:off x="1704705" y="3170541"/>
            <a:ext cx="3516341" cy="3416344"/>
          </a:xfrm>
          <a:custGeom>
            <a:rect b="b" l="l" r="r" t="t"/>
            <a:pathLst>
              <a:path extrusionOk="0" h="2079966" w="2638905">
                <a:moveTo>
                  <a:pt x="0" y="0"/>
                </a:moveTo>
                <a:cubicBezTo>
                  <a:pt x="155941" y="-62369"/>
                  <a:pt x="419365" y="53713"/>
                  <a:pt x="554170" y="0"/>
                </a:cubicBezTo>
                <a:cubicBezTo>
                  <a:pt x="688975" y="-53713"/>
                  <a:pt x="825029" y="49934"/>
                  <a:pt x="1029173" y="0"/>
                </a:cubicBezTo>
                <a:cubicBezTo>
                  <a:pt x="1233317" y="-49934"/>
                  <a:pt x="1304695" y="2080"/>
                  <a:pt x="1504176" y="0"/>
                </a:cubicBezTo>
                <a:cubicBezTo>
                  <a:pt x="1703657" y="-2080"/>
                  <a:pt x="1895277" y="45510"/>
                  <a:pt x="2058346" y="0"/>
                </a:cubicBezTo>
                <a:cubicBezTo>
                  <a:pt x="2221415" y="-45510"/>
                  <a:pt x="2429376" y="11500"/>
                  <a:pt x="2638905" y="0"/>
                </a:cubicBezTo>
                <a:cubicBezTo>
                  <a:pt x="2663235" y="116280"/>
                  <a:pt x="2599808" y="347722"/>
                  <a:pt x="2638905" y="457593"/>
                </a:cubicBezTo>
                <a:cubicBezTo>
                  <a:pt x="2678002" y="567464"/>
                  <a:pt x="2593527" y="780877"/>
                  <a:pt x="2638905" y="915185"/>
                </a:cubicBezTo>
                <a:cubicBezTo>
                  <a:pt x="2684283" y="1049493"/>
                  <a:pt x="2603215" y="1176382"/>
                  <a:pt x="2638905" y="1393577"/>
                </a:cubicBezTo>
                <a:cubicBezTo>
                  <a:pt x="2674595" y="1610772"/>
                  <a:pt x="2637579" y="1782120"/>
                  <a:pt x="2638905" y="2079966"/>
                </a:cubicBezTo>
                <a:cubicBezTo>
                  <a:pt x="2437610" y="2096470"/>
                  <a:pt x="2286867" y="2030800"/>
                  <a:pt x="2190291" y="2079966"/>
                </a:cubicBezTo>
                <a:cubicBezTo>
                  <a:pt x="2093715" y="2129132"/>
                  <a:pt x="1836425" y="2078273"/>
                  <a:pt x="1662510" y="2079966"/>
                </a:cubicBezTo>
                <a:cubicBezTo>
                  <a:pt x="1488595" y="2081659"/>
                  <a:pt x="1300639" y="2038283"/>
                  <a:pt x="1081951" y="2079966"/>
                </a:cubicBezTo>
                <a:cubicBezTo>
                  <a:pt x="863263" y="2121649"/>
                  <a:pt x="675804" y="2028537"/>
                  <a:pt x="554170" y="2079966"/>
                </a:cubicBezTo>
                <a:cubicBezTo>
                  <a:pt x="432536" y="2131395"/>
                  <a:pt x="244772" y="2040025"/>
                  <a:pt x="0" y="2079966"/>
                </a:cubicBezTo>
                <a:cubicBezTo>
                  <a:pt x="-25811" y="1879516"/>
                  <a:pt x="40545" y="1789834"/>
                  <a:pt x="0" y="1518375"/>
                </a:cubicBezTo>
                <a:cubicBezTo>
                  <a:pt x="-40545" y="1246916"/>
                  <a:pt x="19116" y="1106631"/>
                  <a:pt x="0" y="998384"/>
                </a:cubicBezTo>
                <a:cubicBezTo>
                  <a:pt x="-19116" y="890137"/>
                  <a:pt x="40956" y="729443"/>
                  <a:pt x="0" y="540791"/>
                </a:cubicBezTo>
                <a:cubicBezTo>
                  <a:pt x="-40956" y="352139"/>
                  <a:pt x="43944" y="257293"/>
                  <a:pt x="0" y="0"/>
                </a:cubicBezTo>
                <a:close/>
              </a:path>
            </a:pathLst>
          </a:custGeom>
          <a:noFill/>
          <a:ln cap="flat" cmpd="sng" w="28575">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83463"/>
              </a:solidFill>
              <a:latin typeface="Roboto"/>
              <a:ea typeface="Roboto"/>
              <a:cs typeface="Roboto"/>
              <a:sym typeface="Roboto"/>
            </a:endParaRPr>
          </a:p>
        </p:txBody>
      </p:sp>
      <p:grpSp>
        <p:nvGrpSpPr>
          <p:cNvPr id="1069" name="Google Shape;1069;p79"/>
          <p:cNvGrpSpPr/>
          <p:nvPr/>
        </p:nvGrpSpPr>
        <p:grpSpPr>
          <a:xfrm>
            <a:off x="4612926" y="2882217"/>
            <a:ext cx="724800" cy="592500"/>
            <a:chOff x="5121283" y="3131738"/>
            <a:chExt cx="724800" cy="592500"/>
          </a:xfrm>
        </p:grpSpPr>
        <p:sp>
          <p:nvSpPr>
            <p:cNvPr id="1070" name="Google Shape;1070;p79"/>
            <p:cNvSpPr/>
            <p:nvPr/>
          </p:nvSpPr>
          <p:spPr>
            <a:xfrm>
              <a:off x="5121283" y="3131738"/>
              <a:ext cx="724800" cy="592500"/>
            </a:xfrm>
            <a:prstGeom prst="hexagon">
              <a:avLst>
                <a:gd fmla="val 25000" name="adj"/>
                <a:gd fmla="val 115470" name="vf"/>
              </a:avLst>
            </a:prstGeom>
            <a:solidFill>
              <a:srgbClr val="FFFFFF"/>
            </a:solidFill>
            <a:ln cap="flat" cmpd="sng" w="28575">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con&#10;&#10;Description automatically generated" id="1071" name="Google Shape;1071;p79"/>
            <p:cNvPicPr preferRelativeResize="0"/>
            <p:nvPr/>
          </p:nvPicPr>
          <p:blipFill rotWithShape="1">
            <a:blip r:embed="rId4">
              <a:alphaModFix/>
            </a:blip>
            <a:srcRect b="0" l="0" r="0" t="0"/>
            <a:stretch/>
          </p:blipFill>
          <p:spPr>
            <a:xfrm>
              <a:off x="5235589" y="3188429"/>
              <a:ext cx="496227" cy="496227"/>
            </a:xfrm>
            <a:prstGeom prst="rect">
              <a:avLst/>
            </a:prstGeom>
            <a:noFill/>
            <a:ln>
              <a:noFill/>
            </a:ln>
          </p:spPr>
        </p:pic>
      </p:grpSp>
      <p:sp>
        <p:nvSpPr>
          <p:cNvPr id="1072" name="Google Shape;1072;p79"/>
          <p:cNvSpPr txBox="1"/>
          <p:nvPr/>
        </p:nvSpPr>
        <p:spPr>
          <a:xfrm>
            <a:off x="1837002" y="3345863"/>
            <a:ext cx="3176400" cy="3067500"/>
          </a:xfrm>
          <a:prstGeom prst="rect">
            <a:avLst/>
          </a:prstGeom>
          <a:noFill/>
          <a:ln>
            <a:noFill/>
          </a:ln>
        </p:spPr>
        <p:txBody>
          <a:bodyPr anchorCtr="0" anchor="t" bIns="45700" lIns="0" spcFirstLastPara="1" rIns="0" wrap="square" tIns="45700">
            <a:spAutoFit/>
          </a:bodyPr>
          <a:lstStyle/>
          <a:p>
            <a:pPr indent="-228593" lvl="0" marL="228593"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Paraphrase Merchant ’s concern to avoid misunderstanding / miscommunication.</a:t>
            </a:r>
            <a:endParaRPr/>
          </a:p>
          <a:p>
            <a:pPr indent="-143948" lvl="0" marL="228593" marR="0" rtl="0" algn="l">
              <a:lnSpc>
                <a:spcPct val="150000"/>
              </a:lnSpc>
              <a:spcBef>
                <a:spcPts val="0"/>
              </a:spcBef>
              <a:spcAft>
                <a:spcPts val="0"/>
              </a:spcAft>
              <a:buClr>
                <a:srgbClr val="000000"/>
              </a:buClr>
              <a:buSzPts val="1333"/>
              <a:buFont typeface="Arial"/>
              <a:buNone/>
            </a:pPr>
            <a:r>
              <a:t/>
            </a:r>
            <a:endParaRPr b="0" i="0" sz="1333" u="none" cap="none" strike="noStrike">
              <a:solidFill>
                <a:srgbClr val="2F2F2F"/>
              </a:solidFill>
              <a:latin typeface="Roboto"/>
              <a:ea typeface="Roboto"/>
              <a:cs typeface="Roboto"/>
              <a:sym typeface="Roboto"/>
            </a:endParaRPr>
          </a:p>
          <a:p>
            <a:pPr indent="-228593" lvl="0" marL="228593"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Clarify if Merchant wishes to proceed with the request or just inquiring.</a:t>
            </a:r>
            <a:endParaRPr/>
          </a:p>
          <a:p>
            <a:pPr indent="-143948" lvl="0" marL="228593" marR="0" rtl="0" algn="l">
              <a:lnSpc>
                <a:spcPct val="150000"/>
              </a:lnSpc>
              <a:spcBef>
                <a:spcPts val="0"/>
              </a:spcBef>
              <a:spcAft>
                <a:spcPts val="0"/>
              </a:spcAft>
              <a:buClr>
                <a:srgbClr val="000000"/>
              </a:buClr>
              <a:buSzPts val="1333"/>
              <a:buFont typeface="Arial"/>
              <a:buNone/>
            </a:pPr>
            <a:r>
              <a:t/>
            </a:r>
            <a:endParaRPr b="0" i="0" sz="1333" u="none" cap="none" strike="noStrike">
              <a:solidFill>
                <a:srgbClr val="2F2F2F"/>
              </a:solidFill>
              <a:latin typeface="Roboto"/>
              <a:ea typeface="Roboto"/>
              <a:cs typeface="Roboto"/>
              <a:sym typeface="Roboto"/>
            </a:endParaRPr>
          </a:p>
          <a:p>
            <a:pPr indent="-228593" lvl="0" marL="228593"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Ensure to have Merchant’s acknowledgement before making any changes to the booking.</a:t>
            </a:r>
            <a:endParaRPr/>
          </a:p>
        </p:txBody>
      </p:sp>
      <p:sp>
        <p:nvSpPr>
          <p:cNvPr id="1073" name="Google Shape;1073;p79"/>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4" name="Google Shape;1074;p79"/>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075" name="Google Shape;1075;p79"/>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Active Listening</a:t>
            </a:r>
            <a:endParaRPr b="1" i="0" sz="2900" u="none" cap="none" strike="noStrike">
              <a:solidFill>
                <a:srgbClr val="000000"/>
              </a:solidFill>
              <a:latin typeface="Signika"/>
              <a:ea typeface="Signika"/>
              <a:cs typeface="Signika"/>
              <a:sym typeface="Signika"/>
            </a:endParaRPr>
          </a:p>
        </p:txBody>
      </p:sp>
      <p:sp>
        <p:nvSpPr>
          <p:cNvPr id="1076" name="Google Shape;1076;p79"/>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1077" name="Google Shape;1077;p79"/>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078" name="Google Shape;1078;p79"/>
          <p:cNvPicPr preferRelativeResize="0"/>
          <p:nvPr/>
        </p:nvPicPr>
        <p:blipFill rotWithShape="1">
          <a:blip r:embed="rId5">
            <a:alphaModFix/>
          </a:blip>
          <a:srcRect b="0" l="0" r="0" t="0"/>
          <a:stretch/>
        </p:blipFill>
        <p:spPr>
          <a:xfrm>
            <a:off x="204043" y="234320"/>
            <a:ext cx="1596274" cy="238087"/>
          </a:xfrm>
          <a:prstGeom prst="rect">
            <a:avLst/>
          </a:prstGeom>
          <a:noFill/>
          <a:ln>
            <a:noFill/>
          </a:ln>
        </p:spPr>
      </p:pic>
      <p:pic>
        <p:nvPicPr>
          <p:cNvPr id="1079" name="Google Shape;1079;p79"/>
          <p:cNvPicPr preferRelativeResize="0"/>
          <p:nvPr/>
        </p:nvPicPr>
        <p:blipFill rotWithShape="1">
          <a:blip r:embed="rId6">
            <a:alphaModFix/>
          </a:blip>
          <a:srcRect b="0" l="0" r="0" t="0"/>
          <a:stretch/>
        </p:blipFill>
        <p:spPr>
          <a:xfrm>
            <a:off x="10998053" y="234313"/>
            <a:ext cx="791779" cy="791779"/>
          </a:xfrm>
          <a:prstGeom prst="rect">
            <a:avLst/>
          </a:prstGeom>
          <a:noFill/>
          <a:ln>
            <a:noFill/>
          </a:ln>
        </p:spPr>
      </p:pic>
      <p:sp>
        <p:nvSpPr>
          <p:cNvPr id="1080" name="Google Shape;1080;p79"/>
          <p:cNvSpPr txBox="1"/>
          <p:nvPr/>
        </p:nvSpPr>
        <p:spPr>
          <a:xfrm>
            <a:off x="1674467" y="1426550"/>
            <a:ext cx="8995500" cy="463500"/>
          </a:xfrm>
          <a:prstGeom prst="rect">
            <a:avLst/>
          </a:prstGeom>
          <a:solidFill>
            <a:srgbClr val="E69138"/>
          </a:solid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FB9419"/>
              </a:buClr>
              <a:buSzPts val="1100"/>
              <a:buFont typeface="Arial"/>
              <a:buNone/>
            </a:pPr>
            <a:r>
              <a:rPr b="1" i="0" lang="en-MY" sz="1600" u="none" cap="none" strike="noStrike">
                <a:solidFill>
                  <a:srgbClr val="FFFFFF"/>
                </a:solidFill>
                <a:latin typeface="Roboto"/>
                <a:ea typeface="Roboto"/>
                <a:cs typeface="Roboto"/>
                <a:sym typeface="Roboto"/>
              </a:rPr>
              <a:t>Why Is Active Listening Important? </a:t>
            </a:r>
            <a:endParaRPr>
              <a:solidFill>
                <a:srgbClr val="FFFFFF"/>
              </a:solidFill>
            </a:endParaRPr>
          </a:p>
        </p:txBody>
      </p:sp>
      <p:sp>
        <p:nvSpPr>
          <p:cNvPr id="1081" name="Google Shape;1081;p79"/>
          <p:cNvSpPr/>
          <p:nvPr/>
        </p:nvSpPr>
        <p:spPr>
          <a:xfrm>
            <a:off x="1674438" y="1996711"/>
            <a:ext cx="5816100" cy="702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MY" sz="1400" u="none" cap="none" strike="noStrike">
                <a:solidFill>
                  <a:srgbClr val="000000"/>
                </a:solidFill>
                <a:latin typeface="Roboto"/>
                <a:ea typeface="Roboto"/>
                <a:cs typeface="Roboto"/>
                <a:sym typeface="Roboto"/>
              </a:rPr>
              <a:t>Active Listening helps to build trust and establish rapport</a:t>
            </a:r>
            <a:endParaRPr/>
          </a:p>
          <a:p>
            <a:pPr indent="-285750" lvl="0" marL="285750" marR="0" rtl="0" algn="l">
              <a:lnSpc>
                <a:spcPct val="150000"/>
              </a:lnSpc>
              <a:spcBef>
                <a:spcPts val="0"/>
              </a:spcBef>
              <a:spcAft>
                <a:spcPts val="0"/>
              </a:spcAft>
              <a:buClr>
                <a:srgbClr val="000000"/>
              </a:buClr>
              <a:buSzPts val="1400"/>
              <a:buFont typeface="Arial"/>
              <a:buChar char="●"/>
            </a:pPr>
            <a:r>
              <a:rPr b="0" i="0" lang="en-MY" sz="1400" u="none" cap="none" strike="noStrike">
                <a:solidFill>
                  <a:srgbClr val="000000"/>
                </a:solidFill>
                <a:latin typeface="Roboto"/>
                <a:ea typeface="Roboto"/>
                <a:cs typeface="Roboto"/>
                <a:sym typeface="Roboto"/>
              </a:rPr>
              <a:t>Active listening is essential to ensure that no information is missed</a:t>
            </a:r>
            <a:endParaRPr/>
          </a:p>
        </p:txBody>
      </p:sp>
      <p:sp>
        <p:nvSpPr>
          <p:cNvPr id="1082" name="Google Shape;1082;p79"/>
          <p:cNvSpPr/>
          <p:nvPr/>
        </p:nvSpPr>
        <p:spPr>
          <a:xfrm>
            <a:off x="5017269" y="3918535"/>
            <a:ext cx="412500" cy="2154900"/>
          </a:xfrm>
          <a:prstGeom prst="roundRect">
            <a:avLst>
              <a:gd fmla="val 16667" name="adj"/>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D</a:t>
            </a:r>
            <a:r>
              <a:rPr b="1" lang="en-MY" sz="1800">
                <a:solidFill>
                  <a:srgbClr val="FFFFFF"/>
                </a:solidFill>
                <a:latin typeface="Roboto"/>
                <a:ea typeface="Roboto"/>
                <a:cs typeface="Roboto"/>
                <a:sym typeface="Roboto"/>
              </a:rPr>
              <a:t>o’</a:t>
            </a:r>
            <a:r>
              <a:rPr b="1" i="0" lang="en-MY" sz="1800" u="none" cap="none" strike="noStrike">
                <a:solidFill>
                  <a:srgbClr val="FFFFFF"/>
                </a:solidFill>
                <a:latin typeface="Roboto"/>
                <a:ea typeface="Roboto"/>
                <a:cs typeface="Roboto"/>
                <a:sym typeface="Roboto"/>
              </a:rPr>
              <a:t>s</a:t>
            </a:r>
            <a:endParaRPr/>
          </a:p>
        </p:txBody>
      </p:sp>
      <p:grpSp>
        <p:nvGrpSpPr>
          <p:cNvPr id="1083" name="Google Shape;1083;p79"/>
          <p:cNvGrpSpPr/>
          <p:nvPr/>
        </p:nvGrpSpPr>
        <p:grpSpPr>
          <a:xfrm>
            <a:off x="6934520" y="2890717"/>
            <a:ext cx="3735449" cy="3706031"/>
            <a:chOff x="7442877" y="2981496"/>
            <a:chExt cx="3735449" cy="3706031"/>
          </a:xfrm>
        </p:grpSpPr>
        <p:grpSp>
          <p:nvGrpSpPr>
            <p:cNvPr id="1084" name="Google Shape;1084;p79"/>
            <p:cNvGrpSpPr/>
            <p:nvPr/>
          </p:nvGrpSpPr>
          <p:grpSpPr>
            <a:xfrm>
              <a:off x="7805290" y="3269355"/>
              <a:ext cx="3373036" cy="3418172"/>
              <a:chOff x="205740" y="1932486"/>
              <a:chExt cx="2529840" cy="2097553"/>
            </a:xfrm>
          </p:grpSpPr>
          <p:sp>
            <p:nvSpPr>
              <p:cNvPr id="1085" name="Google Shape;1085;p79"/>
              <p:cNvSpPr/>
              <p:nvPr/>
            </p:nvSpPr>
            <p:spPr>
              <a:xfrm>
                <a:off x="205740" y="1932486"/>
                <a:ext cx="2529840" cy="2097553"/>
              </a:xfrm>
              <a:custGeom>
                <a:rect b="b" l="l" r="r" t="t"/>
                <a:pathLst>
                  <a:path extrusionOk="0" h="2097553" w="2529840">
                    <a:moveTo>
                      <a:pt x="0" y="0"/>
                    </a:moveTo>
                    <a:cubicBezTo>
                      <a:pt x="171370" y="-14772"/>
                      <a:pt x="307960" y="45799"/>
                      <a:pt x="531266" y="0"/>
                    </a:cubicBezTo>
                    <a:cubicBezTo>
                      <a:pt x="754572" y="-45799"/>
                      <a:pt x="878199" y="4626"/>
                      <a:pt x="986638" y="0"/>
                    </a:cubicBezTo>
                    <a:cubicBezTo>
                      <a:pt x="1095077" y="-4626"/>
                      <a:pt x="1337172" y="9307"/>
                      <a:pt x="1442009" y="0"/>
                    </a:cubicBezTo>
                    <a:cubicBezTo>
                      <a:pt x="1546846" y="-9307"/>
                      <a:pt x="1727202" y="45832"/>
                      <a:pt x="1973275" y="0"/>
                    </a:cubicBezTo>
                    <a:cubicBezTo>
                      <a:pt x="2219348" y="-45832"/>
                      <a:pt x="2271700" y="39414"/>
                      <a:pt x="2529840" y="0"/>
                    </a:cubicBezTo>
                    <a:cubicBezTo>
                      <a:pt x="2579501" y="135993"/>
                      <a:pt x="2502385" y="279441"/>
                      <a:pt x="2529840" y="461462"/>
                    </a:cubicBezTo>
                    <a:cubicBezTo>
                      <a:pt x="2557295" y="643483"/>
                      <a:pt x="2511565" y="779868"/>
                      <a:pt x="2529840" y="922923"/>
                    </a:cubicBezTo>
                    <a:cubicBezTo>
                      <a:pt x="2548115" y="1065978"/>
                      <a:pt x="2527445" y="1270922"/>
                      <a:pt x="2529840" y="1405361"/>
                    </a:cubicBezTo>
                    <a:cubicBezTo>
                      <a:pt x="2532235" y="1539800"/>
                      <a:pt x="2526549" y="1767702"/>
                      <a:pt x="2529840" y="2097553"/>
                    </a:cubicBezTo>
                    <a:cubicBezTo>
                      <a:pt x="2441425" y="2136185"/>
                      <a:pt x="2217554" y="2077835"/>
                      <a:pt x="2099767" y="2097553"/>
                    </a:cubicBezTo>
                    <a:cubicBezTo>
                      <a:pt x="1981980" y="2117271"/>
                      <a:pt x="1714223" y="2084231"/>
                      <a:pt x="1593799" y="2097553"/>
                    </a:cubicBezTo>
                    <a:cubicBezTo>
                      <a:pt x="1473375" y="2110875"/>
                      <a:pt x="1294928" y="2080739"/>
                      <a:pt x="1037234" y="2097553"/>
                    </a:cubicBezTo>
                    <a:cubicBezTo>
                      <a:pt x="779541" y="2114367"/>
                      <a:pt x="715997" y="2077589"/>
                      <a:pt x="531266" y="2097553"/>
                    </a:cubicBezTo>
                    <a:cubicBezTo>
                      <a:pt x="346535" y="2117517"/>
                      <a:pt x="212653" y="2075282"/>
                      <a:pt x="0" y="2097553"/>
                    </a:cubicBezTo>
                    <a:cubicBezTo>
                      <a:pt x="-49351" y="1933897"/>
                      <a:pt x="47262" y="1693256"/>
                      <a:pt x="0" y="1531214"/>
                    </a:cubicBezTo>
                    <a:cubicBezTo>
                      <a:pt x="-47262" y="1369172"/>
                      <a:pt x="12030" y="1246612"/>
                      <a:pt x="0" y="1006825"/>
                    </a:cubicBezTo>
                    <a:cubicBezTo>
                      <a:pt x="-12030" y="767038"/>
                      <a:pt x="5903" y="757631"/>
                      <a:pt x="0" y="545364"/>
                    </a:cubicBezTo>
                    <a:cubicBezTo>
                      <a:pt x="-5903" y="333097"/>
                      <a:pt x="35249" y="170263"/>
                      <a:pt x="0" y="0"/>
                    </a:cubicBezTo>
                    <a:close/>
                  </a:path>
                </a:pathLst>
              </a:cu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83463"/>
                  </a:solidFill>
                  <a:latin typeface="Roboto"/>
                  <a:ea typeface="Roboto"/>
                  <a:cs typeface="Roboto"/>
                  <a:sym typeface="Roboto"/>
                </a:endParaRPr>
              </a:p>
            </p:txBody>
          </p:sp>
          <p:sp>
            <p:nvSpPr>
              <p:cNvPr id="1086" name="Google Shape;1086;p79"/>
              <p:cNvSpPr txBox="1"/>
              <p:nvPr/>
            </p:nvSpPr>
            <p:spPr>
              <a:xfrm>
                <a:off x="400535" y="2081055"/>
                <a:ext cx="2194500" cy="1882200"/>
              </a:xfrm>
              <a:prstGeom prst="rect">
                <a:avLst/>
              </a:prstGeom>
              <a:noFill/>
              <a:ln>
                <a:noFill/>
              </a:ln>
            </p:spPr>
            <p:txBody>
              <a:bodyPr anchorCtr="0" anchor="t" bIns="45700" lIns="0" spcFirstLastPara="1" rIns="0" wrap="square" tIns="45700">
                <a:spAutoFit/>
              </a:bodyPr>
              <a:lstStyle/>
              <a:p>
                <a:pPr indent="-285635" lvl="0" marL="380989"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Assuming Merchant’s concern/ request without clarifying.</a:t>
                </a:r>
                <a:endParaRPr/>
              </a:p>
              <a:p>
                <a:pPr indent="-296344" lvl="0" marL="380989" marR="0" rtl="0" algn="l">
                  <a:lnSpc>
                    <a:spcPct val="150000"/>
                  </a:lnSpc>
                  <a:spcBef>
                    <a:spcPts val="0"/>
                  </a:spcBef>
                  <a:spcAft>
                    <a:spcPts val="0"/>
                  </a:spcAft>
                  <a:buClr>
                    <a:srgbClr val="000000"/>
                  </a:buClr>
                  <a:buSzPts val="1333"/>
                  <a:buFont typeface="Arial"/>
                  <a:buNone/>
                </a:pPr>
                <a:r>
                  <a:t/>
                </a:r>
                <a:endParaRPr b="0" i="0" sz="1333" u="none" cap="none" strike="noStrike">
                  <a:solidFill>
                    <a:srgbClr val="2F2F2F"/>
                  </a:solidFill>
                  <a:latin typeface="Roboto"/>
                  <a:ea typeface="Roboto"/>
                  <a:cs typeface="Roboto"/>
                  <a:sym typeface="Roboto"/>
                </a:endParaRPr>
              </a:p>
              <a:p>
                <a:pPr indent="-285635" lvl="0" marL="380989"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Misinterpret Merchant’s concerns with requests instead of inquiries.</a:t>
                </a:r>
                <a:endParaRPr/>
              </a:p>
              <a:p>
                <a:pPr indent="-296344" lvl="0" marL="380989" marR="0" rtl="0" algn="l">
                  <a:lnSpc>
                    <a:spcPct val="150000"/>
                  </a:lnSpc>
                  <a:spcBef>
                    <a:spcPts val="0"/>
                  </a:spcBef>
                  <a:spcAft>
                    <a:spcPts val="0"/>
                  </a:spcAft>
                  <a:buClr>
                    <a:srgbClr val="000000"/>
                  </a:buClr>
                  <a:buSzPts val="1333"/>
                  <a:buFont typeface="Arial"/>
                  <a:buNone/>
                </a:pPr>
                <a:r>
                  <a:t/>
                </a:r>
                <a:endParaRPr b="0" i="0" sz="1333" u="none" cap="none" strike="noStrike">
                  <a:solidFill>
                    <a:srgbClr val="2F2F2F"/>
                  </a:solidFill>
                  <a:latin typeface="Roboto"/>
                  <a:ea typeface="Roboto"/>
                  <a:cs typeface="Roboto"/>
                  <a:sym typeface="Roboto"/>
                </a:endParaRPr>
              </a:p>
              <a:p>
                <a:pPr indent="-285635" lvl="0" marL="380989"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Make changes on Merchant’s booking without having their consent.</a:t>
                </a:r>
                <a:endParaRPr/>
              </a:p>
              <a:p>
                <a:pPr indent="0" lvl="0" marL="0" marR="0" rtl="0" algn="just">
                  <a:lnSpc>
                    <a:spcPct val="150000"/>
                  </a:lnSpc>
                  <a:spcBef>
                    <a:spcPts val="0"/>
                  </a:spcBef>
                  <a:spcAft>
                    <a:spcPts val="0"/>
                  </a:spcAft>
                  <a:buClr>
                    <a:srgbClr val="000000"/>
                  </a:buClr>
                  <a:buSzPts val="1333"/>
                  <a:buFont typeface="Arial"/>
                  <a:buNone/>
                </a:pPr>
                <a:r>
                  <a:t/>
                </a:r>
                <a:endParaRPr b="0" i="0" sz="1333" u="none" cap="none" strike="noStrike">
                  <a:solidFill>
                    <a:srgbClr val="000000"/>
                  </a:solidFill>
                  <a:latin typeface="Roboto"/>
                  <a:ea typeface="Roboto"/>
                  <a:cs typeface="Roboto"/>
                  <a:sym typeface="Roboto"/>
                </a:endParaRPr>
              </a:p>
            </p:txBody>
          </p:sp>
        </p:grpSp>
        <p:grpSp>
          <p:nvGrpSpPr>
            <p:cNvPr id="1087" name="Google Shape;1087;p79"/>
            <p:cNvGrpSpPr/>
            <p:nvPr/>
          </p:nvGrpSpPr>
          <p:grpSpPr>
            <a:xfrm>
              <a:off x="7442877" y="2981496"/>
              <a:ext cx="724800" cy="592500"/>
              <a:chOff x="7442877" y="2981496"/>
              <a:chExt cx="724800" cy="592500"/>
            </a:xfrm>
          </p:grpSpPr>
          <p:sp>
            <p:nvSpPr>
              <p:cNvPr id="1088" name="Google Shape;1088;p79"/>
              <p:cNvSpPr/>
              <p:nvPr/>
            </p:nvSpPr>
            <p:spPr>
              <a:xfrm>
                <a:off x="7442877" y="2981496"/>
                <a:ext cx="724800" cy="592500"/>
              </a:xfrm>
              <a:prstGeom prst="hexagon">
                <a:avLst>
                  <a:gd fmla="val 25000" name="adj"/>
                  <a:gd fmla="val 115470" name="vf"/>
                </a:avLst>
              </a:prstGeom>
              <a:solidFill>
                <a:srgbClr val="FFFFFF"/>
              </a:solid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089" name="Google Shape;1089;p79"/>
              <p:cNvPicPr preferRelativeResize="0"/>
              <p:nvPr/>
            </p:nvPicPr>
            <p:blipFill rotWithShape="1">
              <a:blip r:embed="rId7">
                <a:alphaModFix/>
              </a:blip>
              <a:srcRect b="0" l="0" r="0" t="0"/>
              <a:stretch/>
            </p:blipFill>
            <p:spPr>
              <a:xfrm flipH="1">
                <a:off x="7557182" y="3021186"/>
                <a:ext cx="496227" cy="496227"/>
              </a:xfrm>
              <a:prstGeom prst="rect">
                <a:avLst/>
              </a:prstGeom>
              <a:noFill/>
              <a:ln>
                <a:noFill/>
              </a:ln>
            </p:spPr>
          </p:pic>
        </p:grpSp>
        <p:sp>
          <p:nvSpPr>
            <p:cNvPr id="1090" name="Google Shape;1090;p79"/>
            <p:cNvSpPr/>
            <p:nvPr/>
          </p:nvSpPr>
          <p:spPr>
            <a:xfrm>
              <a:off x="7600684" y="4009314"/>
              <a:ext cx="412500" cy="2154900"/>
            </a:xfrm>
            <a:prstGeom prst="roundRect">
              <a:avLst>
                <a:gd fmla="val 16667" name="adj"/>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MY" sz="1800" u="none" cap="none" strike="noStrike">
                  <a:solidFill>
                    <a:srgbClr val="FFFFFF"/>
                  </a:solidFill>
                  <a:latin typeface="Roboto"/>
                  <a:ea typeface="Roboto"/>
                  <a:cs typeface="Roboto"/>
                  <a:sym typeface="Roboto"/>
                </a:rPr>
                <a:t>Don’ts</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4" name="Shape 1094"/>
        <p:cNvGrpSpPr/>
        <p:nvPr/>
      </p:nvGrpSpPr>
      <p:grpSpPr>
        <a:xfrm>
          <a:off x="0" y="0"/>
          <a:ext cx="0" cy="0"/>
          <a:chOff x="0" y="0"/>
          <a:chExt cx="0" cy="0"/>
        </a:xfrm>
      </p:grpSpPr>
      <p:sp>
        <p:nvSpPr>
          <p:cNvPr id="1095" name="Google Shape;1095;p80"/>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6" name="Google Shape;1096;p80"/>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097" name="Google Shape;1097;p80"/>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Active Listening</a:t>
            </a:r>
            <a:endParaRPr b="1" i="0" sz="2900" u="none" cap="none" strike="noStrike">
              <a:solidFill>
                <a:srgbClr val="000000"/>
              </a:solidFill>
              <a:latin typeface="Signika"/>
              <a:ea typeface="Signika"/>
              <a:cs typeface="Signika"/>
              <a:sym typeface="Signika"/>
            </a:endParaRPr>
          </a:p>
        </p:txBody>
      </p:sp>
      <p:sp>
        <p:nvSpPr>
          <p:cNvPr id="1098" name="Google Shape;1098;p80"/>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Video</a:t>
            </a:r>
            <a:endParaRPr b="1" sz="2400">
              <a:solidFill>
                <a:srgbClr val="2F2922"/>
              </a:solidFill>
              <a:latin typeface="Signika"/>
              <a:ea typeface="Signika"/>
              <a:cs typeface="Signika"/>
              <a:sym typeface="Signika"/>
            </a:endParaRPr>
          </a:p>
        </p:txBody>
      </p:sp>
      <p:sp>
        <p:nvSpPr>
          <p:cNvPr id="1099" name="Google Shape;1099;p80"/>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100" name="Google Shape;1100;p80"/>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101" name="Google Shape;1101;p80"/>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pic>
        <p:nvPicPr>
          <p:cNvPr id="1102" name="Google Shape;1102;p80"/>
          <p:cNvPicPr preferRelativeResize="0"/>
          <p:nvPr/>
        </p:nvPicPr>
        <p:blipFill rotWithShape="1">
          <a:blip r:embed="rId6">
            <a:alphaModFix/>
          </a:blip>
          <a:srcRect b="18374" l="0" r="0" t="0"/>
          <a:stretch/>
        </p:blipFill>
        <p:spPr>
          <a:xfrm>
            <a:off x="3277125" y="1606974"/>
            <a:ext cx="5637749" cy="4261525"/>
          </a:xfrm>
          <a:prstGeom prst="rect">
            <a:avLst/>
          </a:prstGeom>
          <a:noFill/>
          <a:ln>
            <a:noFill/>
          </a:ln>
          <a:effectLst>
            <a:outerShdw blurRad="50800" rotWithShape="0" algn="tl" dir="2700000" dist="38100">
              <a:srgbClr val="000000">
                <a:alpha val="40000"/>
              </a:srgbClr>
            </a:outerShdw>
          </a:effectLst>
        </p:spPr>
      </p:pic>
      <p:pic>
        <p:nvPicPr>
          <p:cNvPr id="1103" name="Google Shape;1103;p80" title="Active listening is a skill! Here's how it's done. _ What's Your Story_ _ Heartlines.mp4">
            <a:hlinkClick r:id="rId7"/>
          </p:cNvPr>
          <p:cNvPicPr preferRelativeResize="0"/>
          <p:nvPr/>
        </p:nvPicPr>
        <p:blipFill>
          <a:blip r:embed="rId8">
            <a:alphaModFix/>
          </a:blip>
          <a:stretch>
            <a:fillRect/>
          </a:stretch>
        </p:blipFill>
        <p:spPr>
          <a:xfrm>
            <a:off x="3469838" y="2145575"/>
            <a:ext cx="5252324" cy="295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7" name="Shape 1107"/>
        <p:cNvGrpSpPr/>
        <p:nvPr/>
      </p:nvGrpSpPr>
      <p:grpSpPr>
        <a:xfrm>
          <a:off x="0" y="0"/>
          <a:ext cx="0" cy="0"/>
          <a:chOff x="0" y="0"/>
          <a:chExt cx="0" cy="0"/>
        </a:xfrm>
      </p:grpSpPr>
      <p:sp>
        <p:nvSpPr>
          <p:cNvPr id="1108" name="Google Shape;1108;p81"/>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9" name="Google Shape;1109;p81"/>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110" name="Google Shape;1110;p81"/>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Active Listening</a:t>
            </a:r>
            <a:endParaRPr b="1" i="0" sz="2900" u="none" cap="none" strike="noStrike">
              <a:solidFill>
                <a:srgbClr val="000000"/>
              </a:solidFill>
              <a:latin typeface="Signika"/>
              <a:ea typeface="Signika"/>
              <a:cs typeface="Signika"/>
              <a:sym typeface="Signika"/>
            </a:endParaRPr>
          </a:p>
        </p:txBody>
      </p:sp>
      <p:sp>
        <p:nvSpPr>
          <p:cNvPr id="1111" name="Google Shape;1111;p81"/>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Steps</a:t>
            </a:r>
            <a:endParaRPr b="1" sz="2400">
              <a:solidFill>
                <a:srgbClr val="2F2922"/>
              </a:solidFill>
              <a:latin typeface="Signika"/>
              <a:ea typeface="Signika"/>
              <a:cs typeface="Signika"/>
              <a:sym typeface="Signika"/>
            </a:endParaRPr>
          </a:p>
        </p:txBody>
      </p:sp>
      <p:sp>
        <p:nvSpPr>
          <p:cNvPr id="1112" name="Google Shape;1112;p81"/>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113" name="Google Shape;1113;p81"/>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114" name="Google Shape;1114;p81"/>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sp>
        <p:nvSpPr>
          <p:cNvPr id="1115" name="Google Shape;1115;p81"/>
          <p:cNvSpPr/>
          <p:nvPr/>
        </p:nvSpPr>
        <p:spPr>
          <a:xfrm>
            <a:off x="1" y="4503835"/>
            <a:ext cx="9496037" cy="1039798"/>
          </a:xfrm>
          <a:custGeom>
            <a:rect b="b" l="l" r="r" t="t"/>
            <a:pathLst>
              <a:path extrusionOk="0" h="894450" w="7896912">
                <a:moveTo>
                  <a:pt x="0" y="0"/>
                </a:moveTo>
                <a:lnTo>
                  <a:pt x="4441413" y="0"/>
                </a:lnTo>
                <a:lnTo>
                  <a:pt x="7896912" y="0"/>
                </a:lnTo>
                <a:lnTo>
                  <a:pt x="7895937" y="3048"/>
                </a:lnTo>
                <a:cubicBezTo>
                  <a:pt x="7862686" y="72321"/>
                  <a:pt x="7794799" y="118041"/>
                  <a:pt x="7722755" y="126353"/>
                </a:cubicBezTo>
                <a:lnTo>
                  <a:pt x="7478915" y="126353"/>
                </a:lnTo>
                <a:lnTo>
                  <a:pt x="7478915" y="458862"/>
                </a:lnTo>
                <a:cubicBezTo>
                  <a:pt x="7478915" y="591866"/>
                  <a:pt x="7441508" y="718635"/>
                  <a:pt x="7371369" y="827480"/>
                </a:cubicBezTo>
                <a:lnTo>
                  <a:pt x="7318495" y="894450"/>
                </a:lnTo>
                <a:lnTo>
                  <a:pt x="4802215" y="894450"/>
                </a:lnTo>
                <a:lnTo>
                  <a:pt x="0" y="894450"/>
                </a:lnTo>
                <a:close/>
              </a:path>
            </a:pathLst>
          </a:custGeom>
          <a:solidFill>
            <a:srgbClr val="FFF2CC"/>
          </a:solidFill>
          <a:ln>
            <a:noFill/>
          </a:ln>
        </p:spPr>
        <p:txBody>
          <a:bodyPr anchorCtr="0" anchor="ctr" bIns="45700" lIns="457200" spcFirstLastPara="1" rIns="91425" wrap="square" tIns="45700">
            <a:noAutofit/>
          </a:bodyPr>
          <a:lstStyle/>
          <a:p>
            <a:pPr indent="457200" lvl="0" marL="0" marR="0" rtl="0" algn="l">
              <a:lnSpc>
                <a:spcPct val="100000"/>
              </a:lnSpc>
              <a:spcBef>
                <a:spcPts val="0"/>
              </a:spcBef>
              <a:spcAft>
                <a:spcPts val="0"/>
              </a:spcAft>
              <a:buClr>
                <a:srgbClr val="343434"/>
              </a:buClr>
              <a:buSzPts val="2400"/>
              <a:buFont typeface="Arial"/>
              <a:buNone/>
            </a:pPr>
            <a:r>
              <a:rPr b="1" i="0" lang="en-MY" sz="2400" u="none" cap="none" strike="noStrike">
                <a:solidFill>
                  <a:srgbClr val="343434"/>
                </a:solidFill>
                <a:latin typeface="Roboto"/>
                <a:ea typeface="Roboto"/>
                <a:cs typeface="Roboto"/>
                <a:sym typeface="Roboto"/>
              </a:rPr>
              <a:t>Paraphrase</a:t>
            </a:r>
            <a:endParaRPr/>
          </a:p>
        </p:txBody>
      </p:sp>
      <p:sp>
        <p:nvSpPr>
          <p:cNvPr id="1116" name="Google Shape;1116;p81"/>
          <p:cNvSpPr/>
          <p:nvPr/>
        </p:nvSpPr>
        <p:spPr>
          <a:xfrm>
            <a:off x="0" y="3463911"/>
            <a:ext cx="9520515" cy="1039798"/>
          </a:xfrm>
          <a:custGeom>
            <a:rect b="b" l="l" r="r" t="t"/>
            <a:pathLst>
              <a:path extrusionOk="0" h="894450" w="7917268">
                <a:moveTo>
                  <a:pt x="0" y="0"/>
                </a:moveTo>
                <a:lnTo>
                  <a:pt x="4151663" y="0"/>
                </a:lnTo>
                <a:lnTo>
                  <a:pt x="7497397" y="0"/>
                </a:lnTo>
                <a:lnTo>
                  <a:pt x="7861300" y="632876"/>
                </a:lnTo>
                <a:cubicBezTo>
                  <a:pt x="7911177" y="709769"/>
                  <a:pt x="7924425" y="781206"/>
                  <a:pt x="7913904" y="841344"/>
                </a:cubicBezTo>
                <a:lnTo>
                  <a:pt x="7896912" y="894450"/>
                </a:lnTo>
                <a:lnTo>
                  <a:pt x="4441413" y="894450"/>
                </a:lnTo>
                <a:lnTo>
                  <a:pt x="0" y="894450"/>
                </a:lnTo>
                <a:close/>
              </a:path>
            </a:pathLst>
          </a:custGeom>
          <a:solidFill>
            <a:srgbClr val="D9EAD3"/>
          </a:solidFill>
          <a:ln>
            <a:noFill/>
          </a:ln>
        </p:spPr>
        <p:txBody>
          <a:bodyPr anchorCtr="0" anchor="ctr" bIns="45700" lIns="457200" spcFirstLastPara="1" rIns="91425" wrap="square" tIns="45700">
            <a:noAutofit/>
          </a:bodyPr>
          <a:lstStyle/>
          <a:p>
            <a:pPr indent="457200" lvl="0" marL="0" marR="0" rtl="0" algn="l">
              <a:lnSpc>
                <a:spcPct val="100000"/>
              </a:lnSpc>
              <a:spcBef>
                <a:spcPts val="0"/>
              </a:spcBef>
              <a:spcAft>
                <a:spcPts val="0"/>
              </a:spcAft>
              <a:buClr>
                <a:srgbClr val="343434"/>
              </a:buClr>
              <a:buSzPts val="2400"/>
              <a:buFont typeface="Arial"/>
              <a:buNone/>
            </a:pPr>
            <a:r>
              <a:rPr b="1" i="0" lang="en-MY" sz="2400" u="none" cap="none" strike="noStrike">
                <a:solidFill>
                  <a:srgbClr val="343434"/>
                </a:solidFill>
                <a:latin typeface="Roboto"/>
                <a:ea typeface="Roboto"/>
                <a:cs typeface="Roboto"/>
                <a:sym typeface="Roboto"/>
              </a:rPr>
              <a:t>Focus</a:t>
            </a:r>
            <a:endParaRPr/>
          </a:p>
        </p:txBody>
      </p:sp>
      <p:sp>
        <p:nvSpPr>
          <p:cNvPr id="1117" name="Google Shape;1117;p81"/>
          <p:cNvSpPr/>
          <p:nvPr/>
        </p:nvSpPr>
        <p:spPr>
          <a:xfrm>
            <a:off x="1" y="2423990"/>
            <a:ext cx="9015620" cy="1039798"/>
          </a:xfrm>
          <a:custGeom>
            <a:rect b="b" l="l" r="r" t="t"/>
            <a:pathLst>
              <a:path extrusionOk="0" h="894450" w="7497397">
                <a:moveTo>
                  <a:pt x="4338012" y="0"/>
                </a:moveTo>
                <a:lnTo>
                  <a:pt x="7288261" y="0"/>
                </a:lnTo>
                <a:lnTo>
                  <a:pt x="7369713" y="176560"/>
                </a:lnTo>
                <a:cubicBezTo>
                  <a:pt x="7448781" y="382852"/>
                  <a:pt x="7487228" y="605997"/>
                  <a:pt x="7478915" y="834597"/>
                </a:cubicBezTo>
                <a:lnTo>
                  <a:pt x="7478915" y="862307"/>
                </a:lnTo>
                <a:lnTo>
                  <a:pt x="7497397" y="894450"/>
                </a:lnTo>
                <a:lnTo>
                  <a:pt x="4151663" y="894450"/>
                </a:lnTo>
                <a:lnTo>
                  <a:pt x="4148281" y="834597"/>
                </a:lnTo>
                <a:cubicBezTo>
                  <a:pt x="4139968" y="605997"/>
                  <a:pt x="4178414" y="382073"/>
                  <a:pt x="4257482" y="175099"/>
                </a:cubicBezTo>
                <a:close/>
                <a:moveTo>
                  <a:pt x="0" y="0"/>
                </a:moveTo>
                <a:lnTo>
                  <a:pt x="4338011" y="0"/>
                </a:lnTo>
                <a:lnTo>
                  <a:pt x="4257481" y="175099"/>
                </a:lnTo>
                <a:cubicBezTo>
                  <a:pt x="4178413" y="382073"/>
                  <a:pt x="4139967" y="605997"/>
                  <a:pt x="4148280" y="834597"/>
                </a:cubicBezTo>
                <a:lnTo>
                  <a:pt x="4151662" y="894450"/>
                </a:lnTo>
                <a:lnTo>
                  <a:pt x="0" y="894450"/>
                </a:lnTo>
                <a:close/>
              </a:path>
            </a:pathLst>
          </a:custGeom>
          <a:solidFill>
            <a:srgbClr val="FCE5CD"/>
          </a:solidFill>
          <a:ln>
            <a:noFill/>
          </a:ln>
        </p:spPr>
        <p:txBody>
          <a:bodyPr anchorCtr="0" anchor="ctr" bIns="45700" lIns="457200" spcFirstLastPara="1" rIns="91425" wrap="square" tIns="45700">
            <a:noAutofit/>
          </a:bodyPr>
          <a:lstStyle/>
          <a:p>
            <a:pPr indent="457200" lvl="0" marL="0" marR="0" rtl="0" algn="l">
              <a:lnSpc>
                <a:spcPct val="100000"/>
              </a:lnSpc>
              <a:spcBef>
                <a:spcPts val="0"/>
              </a:spcBef>
              <a:spcAft>
                <a:spcPts val="0"/>
              </a:spcAft>
              <a:buClr>
                <a:srgbClr val="343434"/>
              </a:buClr>
              <a:buSzPts val="2400"/>
              <a:buFont typeface="Arial"/>
              <a:buNone/>
            </a:pPr>
            <a:r>
              <a:rPr b="1" i="0" lang="en-MY" sz="2400" u="none" cap="none" strike="noStrike">
                <a:solidFill>
                  <a:srgbClr val="343434"/>
                </a:solidFill>
                <a:latin typeface="Roboto"/>
                <a:ea typeface="Roboto"/>
                <a:cs typeface="Roboto"/>
                <a:sym typeface="Roboto"/>
              </a:rPr>
              <a:t>Acknowledge</a:t>
            </a:r>
            <a:endParaRPr/>
          </a:p>
        </p:txBody>
      </p:sp>
      <p:sp>
        <p:nvSpPr>
          <p:cNvPr id="1118" name="Google Shape;1118;p81"/>
          <p:cNvSpPr/>
          <p:nvPr/>
        </p:nvSpPr>
        <p:spPr>
          <a:xfrm>
            <a:off x="0" y="1384067"/>
            <a:ext cx="8764135" cy="1039798"/>
          </a:xfrm>
          <a:custGeom>
            <a:rect b="b" l="l" r="r" t="t"/>
            <a:pathLst>
              <a:path extrusionOk="0" h="894450" w="7288262">
                <a:moveTo>
                  <a:pt x="5813599" y="0"/>
                </a:moveTo>
                <a:cubicBezTo>
                  <a:pt x="6107316" y="0"/>
                  <a:pt x="6401033" y="77586"/>
                  <a:pt x="6664269" y="232756"/>
                </a:cubicBezTo>
                <a:cubicBezTo>
                  <a:pt x="6927505" y="390698"/>
                  <a:pt x="7136709" y="612371"/>
                  <a:pt x="7277332" y="870758"/>
                </a:cubicBezTo>
                <a:lnTo>
                  <a:pt x="7288262" y="894450"/>
                </a:lnTo>
                <a:lnTo>
                  <a:pt x="4338013" y="894450"/>
                </a:lnTo>
                <a:lnTo>
                  <a:pt x="4349865" y="868680"/>
                </a:lnTo>
                <a:cubicBezTo>
                  <a:pt x="4490489" y="609600"/>
                  <a:pt x="4699693" y="387927"/>
                  <a:pt x="4962929" y="232756"/>
                </a:cubicBezTo>
                <a:cubicBezTo>
                  <a:pt x="5226166" y="77586"/>
                  <a:pt x="5519883" y="0"/>
                  <a:pt x="5813599" y="0"/>
                </a:cubicBezTo>
                <a:close/>
                <a:moveTo>
                  <a:pt x="0" y="0"/>
                </a:moveTo>
                <a:lnTo>
                  <a:pt x="5813598" y="0"/>
                </a:lnTo>
                <a:cubicBezTo>
                  <a:pt x="5519882" y="0"/>
                  <a:pt x="5226165" y="77586"/>
                  <a:pt x="4962928" y="232756"/>
                </a:cubicBezTo>
                <a:cubicBezTo>
                  <a:pt x="4699692" y="387927"/>
                  <a:pt x="4490488" y="609600"/>
                  <a:pt x="4349864" y="868680"/>
                </a:cubicBezTo>
                <a:lnTo>
                  <a:pt x="4338012" y="894450"/>
                </a:lnTo>
                <a:lnTo>
                  <a:pt x="0" y="894450"/>
                </a:lnTo>
                <a:close/>
              </a:path>
            </a:pathLst>
          </a:custGeom>
          <a:solidFill>
            <a:srgbClr val="CFE2F3"/>
          </a:solidFill>
          <a:ln>
            <a:noFill/>
          </a:ln>
        </p:spPr>
        <p:txBody>
          <a:bodyPr anchorCtr="0" anchor="ctr" bIns="45700" lIns="457200" spcFirstLastPara="1" rIns="91425" wrap="square" tIns="45700">
            <a:noAutofit/>
          </a:bodyPr>
          <a:lstStyle/>
          <a:p>
            <a:pPr indent="457200" lvl="0" marL="0" marR="0" rtl="0" algn="l">
              <a:lnSpc>
                <a:spcPct val="100000"/>
              </a:lnSpc>
              <a:spcBef>
                <a:spcPts val="0"/>
              </a:spcBef>
              <a:spcAft>
                <a:spcPts val="0"/>
              </a:spcAft>
              <a:buClr>
                <a:srgbClr val="343434"/>
              </a:buClr>
              <a:buSzPts val="2400"/>
              <a:buFont typeface="Arial"/>
              <a:buNone/>
            </a:pPr>
            <a:r>
              <a:rPr b="1" i="0" lang="en-MY" sz="2400" u="none" cap="none" strike="noStrike">
                <a:solidFill>
                  <a:srgbClr val="343434"/>
                </a:solidFill>
                <a:latin typeface="Roboto"/>
                <a:ea typeface="Roboto"/>
                <a:cs typeface="Roboto"/>
                <a:sym typeface="Roboto"/>
              </a:rPr>
              <a:t>Mental Notes</a:t>
            </a:r>
            <a:endParaRPr/>
          </a:p>
        </p:txBody>
      </p:sp>
      <p:sp>
        <p:nvSpPr>
          <p:cNvPr id="1119" name="Google Shape;1119;p81"/>
          <p:cNvSpPr/>
          <p:nvPr/>
        </p:nvSpPr>
        <p:spPr>
          <a:xfrm>
            <a:off x="0" y="5543755"/>
            <a:ext cx="8800493" cy="1039798"/>
          </a:xfrm>
          <a:custGeom>
            <a:rect b="b" l="l" r="r" t="t"/>
            <a:pathLst>
              <a:path extrusionOk="0" h="894450" w="7318497">
                <a:moveTo>
                  <a:pt x="0" y="0"/>
                </a:moveTo>
                <a:lnTo>
                  <a:pt x="4802216" y="0"/>
                </a:lnTo>
                <a:lnTo>
                  <a:pt x="5487555" y="0"/>
                </a:lnTo>
                <a:lnTo>
                  <a:pt x="7318497" y="0"/>
                </a:lnTo>
                <a:lnTo>
                  <a:pt x="7290494" y="35468"/>
                </a:lnTo>
                <a:cubicBezTo>
                  <a:pt x="7168574" y="157388"/>
                  <a:pt x="7002319" y="229432"/>
                  <a:pt x="6824981" y="229432"/>
                </a:cubicBezTo>
                <a:lnTo>
                  <a:pt x="6553432" y="229432"/>
                </a:lnTo>
                <a:lnTo>
                  <a:pt x="6553432" y="894450"/>
                </a:lnTo>
                <a:lnTo>
                  <a:pt x="5487555" y="894450"/>
                </a:lnTo>
                <a:lnTo>
                  <a:pt x="4802216" y="894450"/>
                </a:lnTo>
                <a:lnTo>
                  <a:pt x="0" y="894450"/>
                </a:lnTo>
                <a:close/>
              </a:path>
            </a:pathLst>
          </a:custGeom>
          <a:solidFill>
            <a:srgbClr val="F4CCCC"/>
          </a:solidFill>
          <a:ln>
            <a:noFill/>
          </a:ln>
        </p:spPr>
        <p:txBody>
          <a:bodyPr anchorCtr="0" anchor="ctr" bIns="45700" lIns="457200" spcFirstLastPara="1" rIns="91425" wrap="square" tIns="45700">
            <a:noAutofit/>
          </a:bodyPr>
          <a:lstStyle/>
          <a:p>
            <a:pPr indent="457200" lvl="0" marL="0" marR="0" rtl="0" algn="l">
              <a:lnSpc>
                <a:spcPct val="100000"/>
              </a:lnSpc>
              <a:spcBef>
                <a:spcPts val="0"/>
              </a:spcBef>
              <a:spcAft>
                <a:spcPts val="0"/>
              </a:spcAft>
              <a:buClr>
                <a:srgbClr val="343434"/>
              </a:buClr>
              <a:buSzPts val="2400"/>
              <a:buFont typeface="Arial"/>
              <a:buNone/>
            </a:pPr>
            <a:r>
              <a:rPr b="1" i="0" lang="en-MY" sz="2400" u="none" cap="none" strike="noStrike">
                <a:solidFill>
                  <a:srgbClr val="343434"/>
                </a:solidFill>
                <a:latin typeface="Roboto"/>
                <a:ea typeface="Roboto"/>
                <a:cs typeface="Roboto"/>
                <a:sym typeface="Roboto"/>
              </a:rPr>
              <a:t>Reassurance</a:t>
            </a:r>
            <a:endParaRPr/>
          </a:p>
        </p:txBody>
      </p:sp>
      <p:sp>
        <p:nvSpPr>
          <p:cNvPr id="1120" name="Google Shape;1120;p81"/>
          <p:cNvSpPr/>
          <p:nvPr/>
        </p:nvSpPr>
        <p:spPr>
          <a:xfrm>
            <a:off x="4984330" y="1384067"/>
            <a:ext cx="4533545" cy="5198988"/>
          </a:xfrm>
          <a:custGeom>
            <a:rect b="b" l="l" r="r" t="t"/>
            <a:pathLst>
              <a:path extrusionOk="0" h="4472248" w="3770100">
                <a:moveTo>
                  <a:pt x="1666430" y="0"/>
                </a:moveTo>
                <a:cubicBezTo>
                  <a:pt x="1960147" y="0"/>
                  <a:pt x="2253864" y="77586"/>
                  <a:pt x="2517100" y="232756"/>
                </a:cubicBezTo>
                <a:cubicBezTo>
                  <a:pt x="3043572" y="548640"/>
                  <a:pt x="3353914" y="1119447"/>
                  <a:pt x="3331747" y="1729047"/>
                </a:cubicBezTo>
                <a:lnTo>
                  <a:pt x="3331747" y="1756757"/>
                </a:lnTo>
                <a:lnTo>
                  <a:pt x="3714132" y="2421775"/>
                </a:lnTo>
                <a:cubicBezTo>
                  <a:pt x="3847136" y="2626822"/>
                  <a:pt x="3719674" y="2793077"/>
                  <a:pt x="3575587" y="2809702"/>
                </a:cubicBezTo>
                <a:lnTo>
                  <a:pt x="3331747" y="2809702"/>
                </a:lnTo>
                <a:lnTo>
                  <a:pt x="3331747" y="3142211"/>
                </a:lnTo>
                <a:cubicBezTo>
                  <a:pt x="3331747" y="3319550"/>
                  <a:pt x="3265245" y="3485804"/>
                  <a:pt x="3143325" y="3613266"/>
                </a:cubicBezTo>
                <a:cubicBezTo>
                  <a:pt x="3021405" y="3735186"/>
                  <a:pt x="2855150" y="3807230"/>
                  <a:pt x="2677812" y="3807230"/>
                </a:cubicBezTo>
                <a:lnTo>
                  <a:pt x="2406263" y="3807230"/>
                </a:lnTo>
                <a:lnTo>
                  <a:pt x="2406263" y="4472248"/>
                </a:lnTo>
                <a:lnTo>
                  <a:pt x="655047" y="4472248"/>
                </a:lnTo>
                <a:lnTo>
                  <a:pt x="655047" y="3070168"/>
                </a:lnTo>
                <a:cubicBezTo>
                  <a:pt x="239411" y="2748742"/>
                  <a:pt x="1113" y="2255520"/>
                  <a:pt x="1113" y="1729047"/>
                </a:cubicBezTo>
                <a:cubicBezTo>
                  <a:pt x="-21055" y="1119447"/>
                  <a:pt x="289287" y="543098"/>
                  <a:pt x="815760" y="232756"/>
                </a:cubicBezTo>
                <a:cubicBezTo>
                  <a:pt x="1078997" y="77586"/>
                  <a:pt x="1372714" y="0"/>
                  <a:pt x="166643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ontserrat"/>
              <a:ea typeface="Montserrat"/>
              <a:cs typeface="Montserrat"/>
              <a:sym typeface="Montserrat"/>
            </a:endParaRPr>
          </a:p>
        </p:txBody>
      </p:sp>
      <p:grpSp>
        <p:nvGrpSpPr>
          <p:cNvPr id="1121" name="Google Shape;1121;p81"/>
          <p:cNvGrpSpPr/>
          <p:nvPr/>
        </p:nvGrpSpPr>
        <p:grpSpPr>
          <a:xfrm>
            <a:off x="6567384" y="1501694"/>
            <a:ext cx="906515" cy="804691"/>
            <a:chOff x="2214967" y="214717"/>
            <a:chExt cx="4714066" cy="4714066"/>
          </a:xfrm>
        </p:grpSpPr>
        <p:pic>
          <p:nvPicPr>
            <p:cNvPr descr="Icon&#10;&#10;Description automatically generated" id="1122" name="Google Shape;1122;p81"/>
            <p:cNvPicPr preferRelativeResize="0"/>
            <p:nvPr/>
          </p:nvPicPr>
          <p:blipFill rotWithShape="1">
            <a:blip r:embed="rId6">
              <a:alphaModFix/>
            </a:blip>
            <a:srcRect b="0" l="0" r="0" t="0"/>
            <a:stretch/>
          </p:blipFill>
          <p:spPr>
            <a:xfrm>
              <a:off x="2214967" y="214717"/>
              <a:ext cx="4714066" cy="4714066"/>
            </a:xfrm>
            <a:prstGeom prst="rect">
              <a:avLst/>
            </a:prstGeom>
            <a:noFill/>
            <a:ln>
              <a:noFill/>
            </a:ln>
          </p:spPr>
        </p:pic>
        <p:pic>
          <p:nvPicPr>
            <p:cNvPr descr="Icon&#10;&#10;Description automatically generated" id="1123" name="Google Shape;1123;p81"/>
            <p:cNvPicPr preferRelativeResize="0"/>
            <p:nvPr/>
          </p:nvPicPr>
          <p:blipFill rotWithShape="1">
            <a:blip r:embed="rId7">
              <a:alphaModFix/>
            </a:blip>
            <a:srcRect b="0" l="0" r="0" t="0"/>
            <a:stretch/>
          </p:blipFill>
          <p:spPr>
            <a:xfrm>
              <a:off x="3251924" y="464882"/>
              <a:ext cx="3515183" cy="3515183"/>
            </a:xfrm>
            <a:prstGeom prst="rect">
              <a:avLst/>
            </a:prstGeom>
            <a:noFill/>
            <a:ln>
              <a:noFill/>
            </a:ln>
          </p:spPr>
        </p:pic>
      </p:grpSp>
      <p:pic>
        <p:nvPicPr>
          <p:cNvPr id="1124" name="Google Shape;1124;p81"/>
          <p:cNvPicPr preferRelativeResize="0"/>
          <p:nvPr/>
        </p:nvPicPr>
        <p:blipFill rotWithShape="1">
          <a:blip r:embed="rId8">
            <a:alphaModFix/>
          </a:blip>
          <a:srcRect b="0" l="0" r="0" t="0"/>
          <a:stretch/>
        </p:blipFill>
        <p:spPr>
          <a:xfrm>
            <a:off x="6619816" y="2541613"/>
            <a:ext cx="831821" cy="804673"/>
          </a:xfrm>
          <a:prstGeom prst="rect">
            <a:avLst/>
          </a:prstGeom>
          <a:noFill/>
          <a:ln>
            <a:noFill/>
          </a:ln>
        </p:spPr>
      </p:pic>
      <p:pic>
        <p:nvPicPr>
          <p:cNvPr id="1125" name="Google Shape;1125;p81"/>
          <p:cNvPicPr preferRelativeResize="0"/>
          <p:nvPr/>
        </p:nvPicPr>
        <p:blipFill rotWithShape="1">
          <a:blip r:embed="rId9">
            <a:alphaModFix/>
          </a:blip>
          <a:srcRect b="0" l="0" r="0" t="0"/>
          <a:stretch/>
        </p:blipFill>
        <p:spPr>
          <a:xfrm>
            <a:off x="6619816" y="3614614"/>
            <a:ext cx="831821" cy="804673"/>
          </a:xfrm>
          <a:prstGeom prst="rect">
            <a:avLst/>
          </a:prstGeom>
          <a:noFill/>
          <a:ln>
            <a:noFill/>
          </a:ln>
        </p:spPr>
      </p:pic>
      <p:pic>
        <p:nvPicPr>
          <p:cNvPr id="1126" name="Google Shape;1126;p81"/>
          <p:cNvPicPr preferRelativeResize="0"/>
          <p:nvPr/>
        </p:nvPicPr>
        <p:blipFill rotWithShape="1">
          <a:blip r:embed="rId10">
            <a:alphaModFix/>
          </a:blip>
          <a:srcRect b="0" l="0" r="0" t="0"/>
          <a:stretch/>
        </p:blipFill>
        <p:spPr>
          <a:xfrm>
            <a:off x="6632250" y="4604918"/>
            <a:ext cx="831821" cy="804673"/>
          </a:xfrm>
          <a:prstGeom prst="rect">
            <a:avLst/>
          </a:prstGeom>
          <a:noFill/>
          <a:ln>
            <a:noFill/>
          </a:ln>
        </p:spPr>
      </p:pic>
      <p:pic>
        <p:nvPicPr>
          <p:cNvPr id="1127" name="Google Shape;1127;p81"/>
          <p:cNvPicPr preferRelativeResize="0"/>
          <p:nvPr/>
        </p:nvPicPr>
        <p:blipFill rotWithShape="1">
          <a:blip r:embed="rId11">
            <a:alphaModFix/>
          </a:blip>
          <a:srcRect b="0" l="0" r="0" t="0"/>
          <a:stretch/>
        </p:blipFill>
        <p:spPr>
          <a:xfrm>
            <a:off x="6619816" y="5668361"/>
            <a:ext cx="831821" cy="8046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1" name="Shape 1131"/>
        <p:cNvGrpSpPr/>
        <p:nvPr/>
      </p:nvGrpSpPr>
      <p:grpSpPr>
        <a:xfrm>
          <a:off x="0" y="0"/>
          <a:ext cx="0" cy="0"/>
          <a:chOff x="0" y="0"/>
          <a:chExt cx="0" cy="0"/>
        </a:xfrm>
      </p:grpSpPr>
      <p:sp>
        <p:nvSpPr>
          <p:cNvPr id="1132" name="Google Shape;1132;p82"/>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3" name="Google Shape;1133;p82"/>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134" name="Google Shape;1134;p82"/>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Active Listening</a:t>
            </a:r>
            <a:endParaRPr b="1" i="0" sz="2900" u="none" cap="none" strike="noStrike">
              <a:solidFill>
                <a:srgbClr val="000000"/>
              </a:solidFill>
              <a:latin typeface="Signika"/>
              <a:ea typeface="Signika"/>
              <a:cs typeface="Signika"/>
              <a:sym typeface="Signika"/>
            </a:endParaRPr>
          </a:p>
        </p:txBody>
      </p:sp>
      <p:sp>
        <p:nvSpPr>
          <p:cNvPr id="1135" name="Google Shape;1135;p82"/>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Activity</a:t>
            </a:r>
            <a:endParaRPr b="1" sz="2400">
              <a:solidFill>
                <a:srgbClr val="2F2922"/>
              </a:solidFill>
              <a:latin typeface="Signika"/>
              <a:ea typeface="Signika"/>
              <a:cs typeface="Signika"/>
              <a:sym typeface="Signika"/>
            </a:endParaRPr>
          </a:p>
        </p:txBody>
      </p:sp>
      <p:sp>
        <p:nvSpPr>
          <p:cNvPr id="1136" name="Google Shape;1136;p82"/>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137" name="Google Shape;1137;p82"/>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138" name="Google Shape;1138;p82"/>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pic>
        <p:nvPicPr>
          <p:cNvPr id="1139" name="Google Shape;1139;p82"/>
          <p:cNvPicPr preferRelativeResize="0"/>
          <p:nvPr/>
        </p:nvPicPr>
        <p:blipFill rotWithShape="1">
          <a:blip r:embed="rId6">
            <a:alphaModFix/>
          </a:blip>
          <a:srcRect b="0" l="0" r="0" t="0"/>
          <a:stretch/>
        </p:blipFill>
        <p:spPr>
          <a:xfrm>
            <a:off x="0" y="1457320"/>
            <a:ext cx="12192000" cy="4829747"/>
          </a:xfrm>
          <a:prstGeom prst="rect">
            <a:avLst/>
          </a:prstGeom>
          <a:noFill/>
          <a:ln>
            <a:noFill/>
          </a:ln>
        </p:spPr>
      </p:pic>
      <p:pic>
        <p:nvPicPr>
          <p:cNvPr descr="A yellow school bus&#10;&#10;Description automatically generated with medium confidence" id="1140" name="Google Shape;1140;p82"/>
          <p:cNvPicPr preferRelativeResize="0"/>
          <p:nvPr/>
        </p:nvPicPr>
        <p:blipFill rotWithShape="1">
          <a:blip r:embed="rId7">
            <a:alphaModFix/>
          </a:blip>
          <a:srcRect b="0" l="0" r="0" t="0"/>
          <a:stretch/>
        </p:blipFill>
        <p:spPr>
          <a:xfrm>
            <a:off x="1676408" y="172468"/>
            <a:ext cx="9193241" cy="76610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83"/>
          <p:cNvSpPr txBox="1"/>
          <p:nvPr/>
        </p:nvSpPr>
        <p:spPr>
          <a:xfrm>
            <a:off x="432359" y="43723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Empathy</a:t>
            </a:r>
            <a:endParaRPr/>
          </a:p>
        </p:txBody>
      </p:sp>
      <p:pic>
        <p:nvPicPr>
          <p:cNvPr descr="Logo, icon&#10;&#10;Description automatically generated" id="1146" name="Google Shape;1146;p83"/>
          <p:cNvPicPr preferRelativeResize="0"/>
          <p:nvPr/>
        </p:nvPicPr>
        <p:blipFill rotWithShape="1">
          <a:blip r:embed="rId3">
            <a:alphaModFix/>
          </a:blip>
          <a:srcRect b="0" l="0" r="0" t="0"/>
          <a:stretch/>
        </p:blipFill>
        <p:spPr>
          <a:xfrm>
            <a:off x="11250938" y="5989550"/>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147" name="Google Shape;1147;p83"/>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333"/>
              <a:buFont typeface="Arial"/>
              <a:buNone/>
            </a:pPr>
            <a:fld id="{00000000-1234-1234-1234-123412341234}" type="slidenum">
              <a:rPr lang="en-MY"/>
              <a:t>‹#›</a:t>
            </a:fld>
            <a:endParaRPr/>
          </a:p>
        </p:txBody>
      </p:sp>
      <p:pic>
        <p:nvPicPr>
          <p:cNvPr id="1148" name="Google Shape;1148;p83"/>
          <p:cNvPicPr preferRelativeResize="0"/>
          <p:nvPr/>
        </p:nvPicPr>
        <p:blipFill rotWithShape="1">
          <a:blip r:embed="rId4">
            <a:alphaModFix/>
          </a:blip>
          <a:srcRect b="0" l="0" r="76688" t="0"/>
          <a:stretch/>
        </p:blipFill>
        <p:spPr>
          <a:xfrm>
            <a:off x="24" y="0"/>
            <a:ext cx="12192000" cy="4398925"/>
          </a:xfrm>
          <a:prstGeom prst="rect">
            <a:avLst/>
          </a:prstGeom>
          <a:noFill/>
          <a:ln>
            <a:noFill/>
          </a:ln>
        </p:spPr>
      </p:pic>
      <p:pic>
        <p:nvPicPr>
          <p:cNvPr id="1149" name="Google Shape;1149;p83"/>
          <p:cNvPicPr preferRelativeResize="0"/>
          <p:nvPr/>
        </p:nvPicPr>
        <p:blipFill rotWithShape="1">
          <a:blip r:embed="rId5">
            <a:alphaModFix/>
          </a:blip>
          <a:srcRect b="0" l="0" r="0" t="0"/>
          <a:stretch/>
        </p:blipFill>
        <p:spPr>
          <a:xfrm>
            <a:off x="2405978" y="4504138"/>
            <a:ext cx="791779" cy="7917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Rapport Building</a:t>
            </a:r>
            <a:endParaRPr b="1" i="0" sz="2667" u="none" cap="none" strike="noStrike">
              <a:solidFill>
                <a:srgbClr val="FF9419"/>
              </a:solidFill>
              <a:latin typeface="Signika"/>
              <a:ea typeface="Signika"/>
              <a:cs typeface="Signika"/>
              <a:sym typeface="Signika"/>
            </a:endParaRPr>
          </a:p>
        </p:txBody>
      </p:sp>
      <p:sp>
        <p:nvSpPr>
          <p:cNvPr id="312" name="Google Shape;312;p48"/>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313" name="Google Shape;313;p48"/>
          <p:cNvSpPr txBox="1"/>
          <p:nvPr>
            <p:ph idx="1" type="body"/>
          </p:nvPr>
        </p:nvSpPr>
        <p:spPr>
          <a:xfrm>
            <a:off x="910802" y="3083270"/>
            <a:ext cx="4726500" cy="3647400"/>
          </a:xfrm>
          <a:prstGeom prst="rect">
            <a:avLst/>
          </a:prstGeom>
          <a:noFill/>
          <a:ln>
            <a:noFill/>
          </a:ln>
        </p:spPr>
        <p:txBody>
          <a:bodyPr anchorCtr="0" anchor="t" bIns="91425" lIns="91425" spcFirstLastPara="1" rIns="91425" wrap="square" tIns="91425">
            <a:noAutofit/>
          </a:bodyPr>
          <a:lstStyle/>
          <a:p>
            <a:pPr indent="-342900" lvl="0" marL="342900" rtl="0" algn="l">
              <a:lnSpc>
                <a:spcPct val="150000"/>
              </a:lnSpc>
              <a:spcBef>
                <a:spcPts val="0"/>
              </a:spcBef>
              <a:spcAft>
                <a:spcPts val="0"/>
              </a:spcAft>
              <a:buSzPts val="1400"/>
              <a:buFont typeface="Arial"/>
              <a:buAutoNum type="arabicPeriod"/>
            </a:pPr>
            <a:r>
              <a:rPr b="1" lang="en-MY" sz="1400">
                <a:solidFill>
                  <a:srgbClr val="002060"/>
                </a:solidFill>
                <a:latin typeface="Roboto"/>
                <a:ea typeface="Roboto"/>
                <a:cs typeface="Roboto"/>
                <a:sym typeface="Roboto"/>
              </a:rPr>
              <a:t>Asking Questions</a:t>
            </a:r>
            <a:br>
              <a:rPr b="1" lang="en-MY" sz="1400">
                <a:solidFill>
                  <a:schemeClr val="lt1"/>
                </a:solidFill>
                <a:latin typeface="Roboto"/>
                <a:ea typeface="Roboto"/>
                <a:cs typeface="Roboto"/>
                <a:sym typeface="Roboto"/>
              </a:rPr>
            </a:br>
            <a:r>
              <a:rPr lang="en-MY" sz="1200">
                <a:solidFill>
                  <a:schemeClr val="lt1"/>
                </a:solidFill>
                <a:latin typeface="Roboto"/>
                <a:ea typeface="Roboto"/>
                <a:cs typeface="Roboto"/>
                <a:sym typeface="Roboto"/>
              </a:rPr>
              <a:t>The best way to build rapport is to use questions that show interest; then, listen closely and respond appropriately</a:t>
            </a:r>
            <a:endParaRPr sz="1200">
              <a:solidFill>
                <a:schemeClr val="lt1"/>
              </a:solidFill>
              <a:latin typeface="Roboto"/>
              <a:ea typeface="Roboto"/>
              <a:cs typeface="Roboto"/>
              <a:sym typeface="Roboto"/>
            </a:endParaRPr>
          </a:p>
          <a:p>
            <a:pPr indent="0" lvl="0" marL="0" rtl="0" algn="just">
              <a:lnSpc>
                <a:spcPct val="150000"/>
              </a:lnSpc>
              <a:spcBef>
                <a:spcPts val="0"/>
              </a:spcBef>
              <a:spcAft>
                <a:spcPts val="0"/>
              </a:spcAft>
              <a:buSzPts val="1400"/>
              <a:buNone/>
            </a:pPr>
            <a:r>
              <a:t/>
            </a:r>
            <a:endParaRPr sz="1400" u="sng">
              <a:solidFill>
                <a:schemeClr val="lt1"/>
              </a:solidFill>
              <a:latin typeface="Roboto"/>
              <a:ea typeface="Roboto"/>
              <a:cs typeface="Roboto"/>
              <a:sym typeface="Roboto"/>
            </a:endParaRPr>
          </a:p>
          <a:p>
            <a:pPr indent="-342900" lvl="0" marL="342900" rtl="0" algn="l">
              <a:lnSpc>
                <a:spcPct val="150000"/>
              </a:lnSpc>
              <a:spcBef>
                <a:spcPts val="0"/>
              </a:spcBef>
              <a:spcAft>
                <a:spcPts val="0"/>
              </a:spcAft>
              <a:buSzPts val="1400"/>
              <a:buFont typeface="Arial"/>
              <a:buAutoNum type="arabicPeriod"/>
            </a:pPr>
            <a:r>
              <a:rPr b="1" lang="en-MY" sz="1400">
                <a:solidFill>
                  <a:srgbClr val="002060"/>
                </a:solidFill>
                <a:latin typeface="Roboto"/>
                <a:ea typeface="Roboto"/>
                <a:cs typeface="Roboto"/>
                <a:sym typeface="Roboto"/>
              </a:rPr>
              <a:t>Sincerity</a:t>
            </a:r>
            <a:br>
              <a:rPr b="1" lang="en-MY" sz="1400">
                <a:solidFill>
                  <a:schemeClr val="lt1"/>
                </a:solidFill>
                <a:latin typeface="Roboto"/>
                <a:ea typeface="Roboto"/>
                <a:cs typeface="Roboto"/>
                <a:sym typeface="Roboto"/>
              </a:rPr>
            </a:br>
            <a:r>
              <a:rPr lang="en-MY" sz="1200">
                <a:solidFill>
                  <a:schemeClr val="lt1"/>
                </a:solidFill>
                <a:latin typeface="Roboto"/>
                <a:ea typeface="Roboto"/>
                <a:cs typeface="Roboto"/>
                <a:sym typeface="Roboto"/>
              </a:rPr>
              <a:t>Your sincerity and interest must come through and be perceived by merchant. Key concepts:</a:t>
            </a:r>
            <a:endParaRPr/>
          </a:p>
          <a:p>
            <a:pPr indent="-400050" lvl="1" marL="857238" rtl="0" algn="l">
              <a:lnSpc>
                <a:spcPct val="150000"/>
              </a:lnSpc>
              <a:spcBef>
                <a:spcPts val="0"/>
              </a:spcBef>
              <a:spcAft>
                <a:spcPts val="0"/>
              </a:spcAft>
              <a:buSzPts val="1200"/>
              <a:buFont typeface="Arial"/>
              <a:buAutoNum type="romanLcPeriod"/>
            </a:pPr>
            <a:r>
              <a:rPr lang="en-MY" sz="1200">
                <a:solidFill>
                  <a:schemeClr val="lt1"/>
                </a:solidFill>
                <a:latin typeface="Roboto"/>
                <a:ea typeface="Roboto"/>
                <a:cs typeface="Roboto"/>
                <a:sym typeface="Roboto"/>
              </a:rPr>
              <a:t>Be sincerely interested</a:t>
            </a:r>
            <a:endParaRPr/>
          </a:p>
          <a:p>
            <a:pPr indent="-400050" lvl="1" marL="857238" rtl="0" algn="l">
              <a:lnSpc>
                <a:spcPct val="150000"/>
              </a:lnSpc>
              <a:spcBef>
                <a:spcPts val="0"/>
              </a:spcBef>
              <a:spcAft>
                <a:spcPts val="0"/>
              </a:spcAft>
              <a:buSzPts val="1200"/>
              <a:buFont typeface="Arial"/>
              <a:buAutoNum type="romanLcPeriod"/>
            </a:pPr>
            <a:r>
              <a:rPr lang="en-MY" sz="1200">
                <a:solidFill>
                  <a:schemeClr val="lt1"/>
                </a:solidFill>
                <a:latin typeface="Roboto"/>
                <a:ea typeface="Roboto"/>
                <a:cs typeface="Roboto"/>
                <a:sym typeface="Roboto"/>
              </a:rPr>
              <a:t>Pick up on cues</a:t>
            </a:r>
            <a:endParaRPr/>
          </a:p>
          <a:p>
            <a:pPr indent="-400050" lvl="1" marL="857238" rtl="0" algn="l">
              <a:lnSpc>
                <a:spcPct val="150000"/>
              </a:lnSpc>
              <a:spcBef>
                <a:spcPts val="0"/>
              </a:spcBef>
              <a:spcAft>
                <a:spcPts val="0"/>
              </a:spcAft>
              <a:buSzPts val="1200"/>
              <a:buFont typeface="Arial"/>
              <a:buAutoNum type="romanLcPeriod"/>
            </a:pPr>
            <a:r>
              <a:rPr lang="en-MY" sz="1200">
                <a:solidFill>
                  <a:schemeClr val="lt1"/>
                </a:solidFill>
                <a:latin typeface="Roboto"/>
                <a:ea typeface="Roboto"/>
                <a:cs typeface="Roboto"/>
                <a:sym typeface="Roboto"/>
              </a:rPr>
              <a:t>Do your homework</a:t>
            </a:r>
            <a:endParaRPr/>
          </a:p>
          <a:p>
            <a:pPr indent="-400050" lvl="1" marL="857238" rtl="0" algn="l">
              <a:lnSpc>
                <a:spcPct val="150000"/>
              </a:lnSpc>
              <a:spcBef>
                <a:spcPts val="0"/>
              </a:spcBef>
              <a:spcAft>
                <a:spcPts val="0"/>
              </a:spcAft>
              <a:buSzPts val="1200"/>
              <a:buFont typeface="Arial"/>
              <a:buAutoNum type="romanLcPeriod"/>
            </a:pPr>
            <a:r>
              <a:rPr lang="en-MY" sz="1200">
                <a:solidFill>
                  <a:schemeClr val="lt1"/>
                </a:solidFill>
                <a:latin typeface="Roboto"/>
                <a:ea typeface="Roboto"/>
                <a:cs typeface="Roboto"/>
                <a:sym typeface="Roboto"/>
              </a:rPr>
              <a:t>Be client-centric</a:t>
            </a:r>
            <a:endParaRPr/>
          </a:p>
          <a:p>
            <a:pPr indent="-400050" lvl="1" marL="857238" rtl="0" algn="l">
              <a:lnSpc>
                <a:spcPct val="150000"/>
              </a:lnSpc>
              <a:spcBef>
                <a:spcPts val="0"/>
              </a:spcBef>
              <a:spcAft>
                <a:spcPts val="0"/>
              </a:spcAft>
              <a:buSzPts val="1200"/>
              <a:buFont typeface="Arial"/>
              <a:buAutoNum type="romanLcPeriod"/>
            </a:pPr>
            <a:r>
              <a:rPr lang="en-MY" sz="1200">
                <a:solidFill>
                  <a:schemeClr val="lt1"/>
                </a:solidFill>
                <a:latin typeface="Roboto"/>
                <a:ea typeface="Roboto"/>
                <a:cs typeface="Roboto"/>
                <a:sym typeface="Roboto"/>
              </a:rPr>
              <a:t>Be well-mannered</a:t>
            </a:r>
            <a:endParaRPr sz="1200">
              <a:solidFill>
                <a:schemeClr val="lt1"/>
              </a:solidFill>
              <a:latin typeface="Roboto"/>
              <a:ea typeface="Roboto"/>
              <a:cs typeface="Roboto"/>
              <a:sym typeface="Roboto"/>
            </a:endParaRPr>
          </a:p>
        </p:txBody>
      </p:sp>
      <p:pic>
        <p:nvPicPr>
          <p:cNvPr id="314" name="Google Shape;314;p48"/>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315" name="Google Shape;315;p48"/>
          <p:cNvGrpSpPr/>
          <p:nvPr/>
        </p:nvGrpSpPr>
        <p:grpSpPr>
          <a:xfrm>
            <a:off x="1702557" y="1351773"/>
            <a:ext cx="5784239" cy="885900"/>
            <a:chOff x="4348314" y="5331438"/>
            <a:chExt cx="3180600" cy="885900"/>
          </a:xfrm>
        </p:grpSpPr>
        <p:sp>
          <p:nvSpPr>
            <p:cNvPr id="316" name="Google Shape;316;p48"/>
            <p:cNvSpPr/>
            <p:nvPr/>
          </p:nvSpPr>
          <p:spPr>
            <a:xfrm>
              <a:off x="4348314" y="5331438"/>
              <a:ext cx="3180600" cy="885900"/>
            </a:xfrm>
            <a:prstGeom prst="wedgeRoundRectCallout">
              <a:avLst>
                <a:gd fmla="val -57925" name="adj1"/>
                <a:gd fmla="val -22018" name="adj2"/>
                <a:gd fmla="val 16667" name="adj3"/>
              </a:avLst>
            </a:prstGeom>
            <a:solidFill>
              <a:srgbClr val="FFFFFF"/>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7" name="Google Shape;317;p48"/>
            <p:cNvSpPr/>
            <p:nvPr/>
          </p:nvSpPr>
          <p:spPr>
            <a:xfrm>
              <a:off x="4516784" y="5406857"/>
              <a:ext cx="28437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You will first establish rapport with Merchant. Establish rapport with merchant to make him or her feel comfortable</a:t>
              </a:r>
              <a:endParaRPr/>
            </a:p>
          </p:txBody>
        </p:sp>
      </p:grpSp>
      <p:grpSp>
        <p:nvGrpSpPr>
          <p:cNvPr id="318" name="Google Shape;318;p48"/>
          <p:cNvGrpSpPr/>
          <p:nvPr/>
        </p:nvGrpSpPr>
        <p:grpSpPr>
          <a:xfrm>
            <a:off x="2788543" y="2488745"/>
            <a:ext cx="1005300" cy="503700"/>
            <a:chOff x="4589583" y="1858804"/>
            <a:chExt cx="1005300" cy="503700"/>
          </a:xfrm>
        </p:grpSpPr>
        <p:sp>
          <p:nvSpPr>
            <p:cNvPr id="319" name="Google Shape;319;p48"/>
            <p:cNvSpPr/>
            <p:nvPr/>
          </p:nvSpPr>
          <p:spPr>
            <a:xfrm>
              <a:off x="4589583" y="1858804"/>
              <a:ext cx="1005300" cy="503700"/>
            </a:xfrm>
            <a:prstGeom prst="hexagon">
              <a:avLst>
                <a:gd fmla="val 25000" name="adj"/>
                <a:gd fmla="val 115470" name="vf"/>
              </a:avLst>
            </a:prstGeom>
            <a:solidFill>
              <a:srgbClr val="00B05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48"/>
            <p:cNvSpPr txBox="1"/>
            <p:nvPr/>
          </p:nvSpPr>
          <p:spPr>
            <a:xfrm>
              <a:off x="4770277" y="1954065"/>
              <a:ext cx="712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Steps</a:t>
              </a:r>
              <a:endParaRPr/>
            </a:p>
          </p:txBody>
        </p:sp>
      </p:grpSp>
      <p:sp>
        <p:nvSpPr>
          <p:cNvPr id="321" name="Google Shape;321;p48"/>
          <p:cNvSpPr txBox="1"/>
          <p:nvPr/>
        </p:nvSpPr>
        <p:spPr>
          <a:xfrm>
            <a:off x="6005970" y="3058966"/>
            <a:ext cx="5784300" cy="364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5E5E5E"/>
              </a:buClr>
              <a:buSzPts val="1400"/>
              <a:buFont typeface="Montserrat"/>
              <a:buNone/>
            </a:pPr>
            <a:r>
              <a:rPr b="1" i="0" lang="en-MY" sz="1400" u="none" cap="none" strike="noStrike">
                <a:solidFill>
                  <a:srgbClr val="002060"/>
                </a:solidFill>
                <a:latin typeface="Roboto"/>
                <a:ea typeface="Roboto"/>
                <a:cs typeface="Roboto"/>
                <a:sym typeface="Roboto"/>
              </a:rPr>
              <a:t>Some examples of openers you can use are:</a:t>
            </a:r>
            <a:endParaRPr/>
          </a:p>
          <a:p>
            <a:pPr indent="-342900" lvl="0" marL="342900" marR="0" rtl="0" algn="l">
              <a:lnSpc>
                <a:spcPct val="150000"/>
              </a:lnSpc>
              <a:spcBef>
                <a:spcPts val="0"/>
              </a:spcBef>
              <a:spcAft>
                <a:spcPts val="0"/>
              </a:spcAft>
              <a:buClr>
                <a:srgbClr val="000000"/>
              </a:buClr>
              <a:buSzPts val="1200"/>
              <a:buFont typeface="Arial"/>
              <a:buAutoNum type="arabicPeriod"/>
            </a:pPr>
            <a:r>
              <a:rPr b="0" i="0" lang="en-MY" sz="1200" u="none" cap="none" strike="noStrike">
                <a:solidFill>
                  <a:srgbClr val="000000"/>
                </a:solidFill>
                <a:latin typeface="Roboto"/>
                <a:ea typeface="Roboto"/>
                <a:cs typeface="Roboto"/>
                <a:sym typeface="Roboto"/>
              </a:rPr>
              <a:t>“Wow, your shop is really big”</a:t>
            </a:r>
            <a:endParaRPr/>
          </a:p>
          <a:p>
            <a:pPr indent="-342900" lvl="0" marL="342900" marR="0" rtl="0" algn="l">
              <a:lnSpc>
                <a:spcPct val="150000"/>
              </a:lnSpc>
              <a:spcBef>
                <a:spcPts val="0"/>
              </a:spcBef>
              <a:spcAft>
                <a:spcPts val="0"/>
              </a:spcAft>
              <a:buClr>
                <a:srgbClr val="000000"/>
              </a:buClr>
              <a:buSzPts val="1200"/>
              <a:buFont typeface="Arial"/>
              <a:buAutoNum type="arabicPeriod"/>
            </a:pPr>
            <a:r>
              <a:rPr b="0" i="0" lang="en-MY" sz="1200" u="none" cap="none" strike="noStrike">
                <a:solidFill>
                  <a:srgbClr val="000000"/>
                </a:solidFill>
                <a:latin typeface="Roboto"/>
                <a:ea typeface="Roboto"/>
                <a:cs typeface="Roboto"/>
                <a:sym typeface="Roboto"/>
              </a:rPr>
              <a:t>“There are so many customers at your shop”</a:t>
            </a:r>
            <a:endParaRPr/>
          </a:p>
          <a:p>
            <a:pPr indent="-342900" lvl="0" marL="342900" marR="0" rtl="0" algn="l">
              <a:lnSpc>
                <a:spcPct val="150000"/>
              </a:lnSpc>
              <a:spcBef>
                <a:spcPts val="0"/>
              </a:spcBef>
              <a:spcAft>
                <a:spcPts val="0"/>
              </a:spcAft>
              <a:buClr>
                <a:srgbClr val="000000"/>
              </a:buClr>
              <a:buSzPts val="1200"/>
              <a:buFont typeface="Arial"/>
              <a:buAutoNum type="arabicPeriod"/>
            </a:pPr>
            <a:r>
              <a:rPr b="0" i="0" lang="en-MY" sz="1200" u="none" cap="none" strike="noStrike">
                <a:solidFill>
                  <a:srgbClr val="000000"/>
                </a:solidFill>
                <a:latin typeface="Roboto"/>
                <a:ea typeface="Roboto"/>
                <a:cs typeface="Roboto"/>
                <a:sym typeface="Roboto"/>
              </a:rPr>
              <a:t>“Wow, how long has this shop been running”</a:t>
            </a:r>
            <a:endParaRPr/>
          </a:p>
          <a:p>
            <a:pPr indent="-254000" lvl="0" marL="342900" marR="0" rtl="0" algn="l">
              <a:lnSpc>
                <a:spcPct val="150000"/>
              </a:lnSpc>
              <a:spcBef>
                <a:spcPts val="0"/>
              </a:spcBef>
              <a:spcAft>
                <a:spcPts val="0"/>
              </a:spcAft>
              <a:buClr>
                <a:srgbClr val="5E5E5E"/>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5E5E5E"/>
              </a:buClr>
              <a:buSzPts val="1400"/>
              <a:buFont typeface="Montserrat"/>
              <a:buNone/>
            </a:pPr>
            <a:r>
              <a:rPr b="0" i="0" lang="en-MY" sz="1400" u="none" cap="none" strike="noStrike">
                <a:solidFill>
                  <a:srgbClr val="000000"/>
                </a:solidFill>
                <a:latin typeface="Roboto"/>
                <a:ea typeface="Roboto"/>
                <a:cs typeface="Roboto"/>
                <a:sym typeface="Roboto"/>
              </a:rPr>
              <a:t>Before commencing the meeting, you are </a:t>
            </a:r>
            <a:r>
              <a:rPr b="1" i="0" lang="en-MY" sz="1400" u="none" cap="none" strike="noStrike">
                <a:solidFill>
                  <a:srgbClr val="FF0000"/>
                </a:solidFill>
                <a:latin typeface="Roboto"/>
                <a:ea typeface="Roboto"/>
                <a:cs typeface="Roboto"/>
                <a:sym typeface="Roboto"/>
              </a:rPr>
              <a:t>required</a:t>
            </a:r>
            <a:r>
              <a:rPr b="0" i="0" lang="en-MY" sz="1400" u="none" cap="none" strike="noStrike">
                <a:solidFill>
                  <a:srgbClr val="000000"/>
                </a:solidFill>
                <a:latin typeface="Roboto"/>
                <a:ea typeface="Roboto"/>
                <a:cs typeface="Roboto"/>
                <a:sym typeface="Roboto"/>
              </a:rPr>
              <a:t> to get permission from Merchant to record the meeting. It can be a simple statement of: </a:t>
            </a:r>
            <a:endParaRPr/>
          </a:p>
          <a:p>
            <a:pPr indent="0" lvl="0" marL="0" marR="0" rtl="0" algn="l">
              <a:lnSpc>
                <a:spcPct val="150000"/>
              </a:lnSpc>
              <a:spcBef>
                <a:spcPts val="0"/>
              </a:spcBef>
              <a:spcAft>
                <a:spcPts val="0"/>
              </a:spcAft>
              <a:buClr>
                <a:srgbClr val="5E5E5E"/>
              </a:buClr>
              <a:buSzPts val="1400"/>
              <a:buFont typeface="Montserrat"/>
              <a:buNone/>
            </a:pPr>
            <a:r>
              <a:t/>
            </a:r>
            <a:endParaRPr b="0" i="0" sz="14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5E5E5E"/>
              </a:buClr>
              <a:buSzPts val="1200"/>
              <a:buFont typeface="Montserrat"/>
              <a:buNone/>
            </a:pPr>
            <a:r>
              <a:rPr b="0" i="0" lang="en-MY" sz="1200" u="none" cap="none" strike="noStrike">
                <a:solidFill>
                  <a:srgbClr val="000000"/>
                </a:solidFill>
                <a:latin typeface="Roboto"/>
                <a:ea typeface="Roboto"/>
                <a:cs typeface="Roboto"/>
                <a:sym typeface="Roboto"/>
              </a:rPr>
              <a:t>“Hi Mr. Merchant, just to inform you that this meeting </a:t>
            </a:r>
            <a:endParaRPr/>
          </a:p>
          <a:p>
            <a:pPr indent="0" lvl="0" marL="0" marR="0" rtl="0" algn="ctr">
              <a:lnSpc>
                <a:spcPct val="150000"/>
              </a:lnSpc>
              <a:spcBef>
                <a:spcPts val="0"/>
              </a:spcBef>
              <a:spcAft>
                <a:spcPts val="0"/>
              </a:spcAft>
              <a:buClr>
                <a:srgbClr val="5E5E5E"/>
              </a:buClr>
              <a:buSzPts val="1200"/>
              <a:buFont typeface="Montserrat"/>
              <a:buNone/>
            </a:pPr>
            <a:r>
              <a:rPr b="0" i="0" lang="en-MY" sz="1200" u="none" cap="none" strike="noStrike">
                <a:solidFill>
                  <a:srgbClr val="000000"/>
                </a:solidFill>
                <a:latin typeface="Roboto"/>
                <a:ea typeface="Roboto"/>
                <a:cs typeface="Roboto"/>
                <a:sym typeface="Roboto"/>
              </a:rPr>
              <a:t>will be recorded for training and quality purposes.” </a:t>
            </a:r>
            <a:endParaRPr/>
          </a:p>
          <a:p>
            <a:pPr indent="-254000" lvl="0" marL="342900" marR="0" rtl="0" algn="l">
              <a:lnSpc>
                <a:spcPct val="150000"/>
              </a:lnSpc>
              <a:spcBef>
                <a:spcPts val="0"/>
              </a:spcBef>
              <a:spcAft>
                <a:spcPts val="0"/>
              </a:spcAft>
              <a:buClr>
                <a:srgbClr val="5E5E5E"/>
              </a:buClr>
              <a:buSzPts val="1400"/>
              <a:buFont typeface="Arial"/>
              <a:buNone/>
            </a:pPr>
            <a:r>
              <a:t/>
            </a:r>
            <a:endParaRPr b="0" i="0" sz="1400" u="none" cap="none" strike="noStrike">
              <a:solidFill>
                <a:srgbClr val="000000"/>
              </a:solidFill>
              <a:latin typeface="Roboto"/>
              <a:ea typeface="Roboto"/>
              <a:cs typeface="Roboto"/>
              <a:sym typeface="Roboto"/>
            </a:endParaRPr>
          </a:p>
        </p:txBody>
      </p:sp>
      <p:grpSp>
        <p:nvGrpSpPr>
          <p:cNvPr id="322" name="Google Shape;322;p48"/>
          <p:cNvGrpSpPr/>
          <p:nvPr/>
        </p:nvGrpSpPr>
        <p:grpSpPr>
          <a:xfrm>
            <a:off x="8206948" y="2488745"/>
            <a:ext cx="1382003" cy="503700"/>
            <a:chOff x="4552708" y="1858804"/>
            <a:chExt cx="1079100" cy="503700"/>
          </a:xfrm>
        </p:grpSpPr>
        <p:sp>
          <p:nvSpPr>
            <p:cNvPr id="323" name="Google Shape;323;p48"/>
            <p:cNvSpPr/>
            <p:nvPr/>
          </p:nvSpPr>
          <p:spPr>
            <a:xfrm>
              <a:off x="4589583" y="1858804"/>
              <a:ext cx="1005300" cy="503700"/>
            </a:xfrm>
            <a:prstGeom prst="hexagon">
              <a:avLst>
                <a:gd fmla="val 25000" name="adj"/>
                <a:gd fmla="val 115470" name="vf"/>
              </a:avLst>
            </a:prstGeom>
            <a:solidFill>
              <a:srgbClr val="00B05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4" name="Google Shape;324;p48"/>
            <p:cNvSpPr txBox="1"/>
            <p:nvPr/>
          </p:nvSpPr>
          <p:spPr>
            <a:xfrm>
              <a:off x="4552708" y="1951789"/>
              <a:ext cx="1079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Examples</a:t>
              </a:r>
              <a:endParaRPr/>
            </a:p>
          </p:txBody>
        </p:sp>
      </p:grpSp>
      <p:cxnSp>
        <p:nvCxnSpPr>
          <p:cNvPr id="325" name="Google Shape;325;p48"/>
          <p:cNvCxnSpPr/>
          <p:nvPr/>
        </p:nvCxnSpPr>
        <p:spPr>
          <a:xfrm>
            <a:off x="5637229" y="2778078"/>
            <a:ext cx="0" cy="375180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50"/>
              </a:srgbClr>
            </a:outerShdw>
          </a:effectLst>
        </p:spPr>
      </p:cxnSp>
      <p:pic>
        <p:nvPicPr>
          <p:cNvPr id="326" name="Google Shape;326;p48"/>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327" name="Google Shape;327;p48"/>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3" name="Shape 1153"/>
        <p:cNvGrpSpPr/>
        <p:nvPr/>
      </p:nvGrpSpPr>
      <p:grpSpPr>
        <a:xfrm>
          <a:off x="0" y="0"/>
          <a:ext cx="0" cy="0"/>
          <a:chOff x="0" y="0"/>
          <a:chExt cx="0" cy="0"/>
        </a:xfrm>
      </p:grpSpPr>
      <p:sp>
        <p:nvSpPr>
          <p:cNvPr id="1154" name="Google Shape;1154;p84"/>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5" name="Google Shape;1155;p84"/>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156" name="Google Shape;1156;p84"/>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Empathy</a:t>
            </a:r>
            <a:endParaRPr b="1" i="0" sz="2900" u="none" cap="none" strike="noStrike">
              <a:solidFill>
                <a:srgbClr val="000000"/>
              </a:solidFill>
              <a:latin typeface="Signika"/>
              <a:ea typeface="Signika"/>
              <a:cs typeface="Signika"/>
              <a:sym typeface="Signika"/>
            </a:endParaRPr>
          </a:p>
        </p:txBody>
      </p:sp>
      <p:sp>
        <p:nvSpPr>
          <p:cNvPr id="1157" name="Google Shape;1157;p84"/>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1158" name="Google Shape;1158;p84"/>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159" name="Google Shape;1159;p84"/>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160" name="Google Shape;1160;p84"/>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cxnSp>
        <p:nvCxnSpPr>
          <p:cNvPr id="1161" name="Google Shape;1161;p84"/>
          <p:cNvCxnSpPr/>
          <p:nvPr/>
        </p:nvCxnSpPr>
        <p:spPr>
          <a:xfrm rot="10800000">
            <a:off x="5294521" y="2043073"/>
            <a:ext cx="0" cy="624000"/>
          </a:xfrm>
          <a:prstGeom prst="straightConnector1">
            <a:avLst/>
          </a:prstGeom>
          <a:noFill/>
          <a:ln cap="flat" cmpd="sng" w="76200">
            <a:solidFill>
              <a:srgbClr val="3C78D8"/>
            </a:solidFill>
            <a:prstDash val="solid"/>
            <a:round/>
            <a:headEnd len="sm" w="sm" type="none"/>
            <a:tailEnd len="sm" w="sm" type="none"/>
          </a:ln>
        </p:spPr>
      </p:cxnSp>
      <p:cxnSp>
        <p:nvCxnSpPr>
          <p:cNvPr id="1162" name="Google Shape;1162;p84"/>
          <p:cNvCxnSpPr/>
          <p:nvPr/>
        </p:nvCxnSpPr>
        <p:spPr>
          <a:xfrm rot="10800000">
            <a:off x="5294521" y="2931470"/>
            <a:ext cx="0" cy="624000"/>
          </a:xfrm>
          <a:prstGeom prst="straightConnector1">
            <a:avLst/>
          </a:prstGeom>
          <a:noFill/>
          <a:ln cap="flat" cmpd="sng" w="76200">
            <a:solidFill>
              <a:srgbClr val="FCD018"/>
            </a:solidFill>
            <a:prstDash val="solid"/>
            <a:round/>
            <a:headEnd len="sm" w="sm" type="none"/>
            <a:tailEnd len="sm" w="sm" type="none"/>
          </a:ln>
        </p:spPr>
      </p:cxnSp>
      <p:cxnSp>
        <p:nvCxnSpPr>
          <p:cNvPr id="1163" name="Google Shape;1163;p84"/>
          <p:cNvCxnSpPr/>
          <p:nvPr/>
        </p:nvCxnSpPr>
        <p:spPr>
          <a:xfrm rot="10800000">
            <a:off x="5294521" y="3819842"/>
            <a:ext cx="0" cy="624000"/>
          </a:xfrm>
          <a:prstGeom prst="straightConnector1">
            <a:avLst/>
          </a:prstGeom>
          <a:noFill/>
          <a:ln cap="flat" cmpd="sng" w="76200">
            <a:solidFill>
              <a:srgbClr val="6AA84F"/>
            </a:solidFill>
            <a:prstDash val="solid"/>
            <a:round/>
            <a:headEnd len="sm" w="sm" type="none"/>
            <a:tailEnd len="sm" w="sm" type="none"/>
          </a:ln>
        </p:spPr>
      </p:cxnSp>
      <p:cxnSp>
        <p:nvCxnSpPr>
          <p:cNvPr id="1164" name="Google Shape;1164;p84"/>
          <p:cNvCxnSpPr/>
          <p:nvPr/>
        </p:nvCxnSpPr>
        <p:spPr>
          <a:xfrm rot="10800000">
            <a:off x="5294521" y="4708226"/>
            <a:ext cx="0" cy="624000"/>
          </a:xfrm>
          <a:prstGeom prst="straightConnector1">
            <a:avLst/>
          </a:prstGeom>
          <a:noFill/>
          <a:ln cap="flat" cmpd="sng" w="76200">
            <a:solidFill>
              <a:srgbClr val="E69138"/>
            </a:solidFill>
            <a:prstDash val="solid"/>
            <a:round/>
            <a:headEnd len="sm" w="sm" type="none"/>
            <a:tailEnd len="sm" w="sm" type="none"/>
          </a:ln>
        </p:spPr>
      </p:cxnSp>
      <p:sp>
        <p:nvSpPr>
          <p:cNvPr id="1165" name="Google Shape;1165;p84"/>
          <p:cNvSpPr/>
          <p:nvPr/>
        </p:nvSpPr>
        <p:spPr>
          <a:xfrm>
            <a:off x="5382449" y="2145060"/>
            <a:ext cx="5219400" cy="42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133"/>
              <a:buFont typeface="Arial"/>
              <a:buNone/>
            </a:pPr>
            <a:r>
              <a:rPr b="1" i="0" lang="en-MY" sz="2033" u="none" cap="none" strike="noStrike">
                <a:solidFill>
                  <a:srgbClr val="3C78D8"/>
                </a:solidFill>
                <a:latin typeface="Roboto"/>
                <a:ea typeface="Roboto"/>
                <a:cs typeface="Roboto"/>
                <a:sym typeface="Roboto"/>
              </a:rPr>
              <a:t>Listen</a:t>
            </a:r>
            <a:r>
              <a:rPr b="0" i="0" lang="en-MY" sz="2033" u="none" cap="none" strike="noStrike">
                <a:solidFill>
                  <a:srgbClr val="FFFFFF"/>
                </a:solidFill>
                <a:latin typeface="Roboto"/>
                <a:ea typeface="Roboto"/>
                <a:cs typeface="Roboto"/>
                <a:sym typeface="Roboto"/>
              </a:rPr>
              <a:t> </a:t>
            </a:r>
            <a:r>
              <a:rPr b="0" i="0" lang="en-MY" sz="2033" u="none" cap="none" strike="noStrike">
                <a:solidFill>
                  <a:srgbClr val="000000"/>
                </a:solidFill>
                <a:latin typeface="Roboto"/>
                <a:ea typeface="Roboto"/>
                <a:cs typeface="Roboto"/>
                <a:sym typeface="Roboto"/>
              </a:rPr>
              <a:t>before you speak</a:t>
            </a:r>
            <a:endParaRPr sz="1300"/>
          </a:p>
        </p:txBody>
      </p:sp>
      <p:sp>
        <p:nvSpPr>
          <p:cNvPr id="1166" name="Google Shape;1166;p84"/>
          <p:cNvSpPr/>
          <p:nvPr/>
        </p:nvSpPr>
        <p:spPr>
          <a:xfrm>
            <a:off x="5382448" y="3033302"/>
            <a:ext cx="5569500" cy="42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133"/>
              <a:buFont typeface="Arial"/>
              <a:buNone/>
            </a:pPr>
            <a:r>
              <a:rPr b="1" i="0" lang="en-MY" sz="2033" u="none" cap="none" strike="noStrike">
                <a:solidFill>
                  <a:srgbClr val="F1C232"/>
                </a:solidFill>
                <a:latin typeface="Roboto"/>
                <a:ea typeface="Roboto"/>
                <a:cs typeface="Roboto"/>
                <a:sym typeface="Roboto"/>
              </a:rPr>
              <a:t>Respect</a:t>
            </a:r>
            <a:r>
              <a:rPr b="0" i="0" lang="en-MY" sz="2033" u="none" cap="none" strike="noStrike">
                <a:solidFill>
                  <a:srgbClr val="FFFFFF"/>
                </a:solidFill>
                <a:latin typeface="Roboto"/>
                <a:ea typeface="Roboto"/>
                <a:cs typeface="Roboto"/>
                <a:sym typeface="Roboto"/>
              </a:rPr>
              <a:t> </a:t>
            </a:r>
            <a:r>
              <a:rPr b="0" i="0" lang="en-MY" sz="2033" u="none" cap="none" strike="noStrike">
                <a:solidFill>
                  <a:srgbClr val="000000"/>
                </a:solidFill>
                <a:latin typeface="Roboto"/>
                <a:ea typeface="Roboto"/>
                <a:cs typeface="Roboto"/>
                <a:sym typeface="Roboto"/>
              </a:rPr>
              <a:t>everyone cultural differences</a:t>
            </a:r>
            <a:endParaRPr sz="1300"/>
          </a:p>
        </p:txBody>
      </p:sp>
      <p:sp>
        <p:nvSpPr>
          <p:cNvPr id="1167" name="Google Shape;1167;p84"/>
          <p:cNvSpPr/>
          <p:nvPr/>
        </p:nvSpPr>
        <p:spPr>
          <a:xfrm>
            <a:off x="5382448" y="3921541"/>
            <a:ext cx="5569500" cy="42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133"/>
              <a:buFont typeface="Arial"/>
              <a:buNone/>
            </a:pPr>
            <a:r>
              <a:rPr b="0" i="0" lang="en-MY" sz="2033" u="none" cap="none" strike="noStrike">
                <a:solidFill>
                  <a:srgbClr val="000000"/>
                </a:solidFill>
                <a:latin typeface="Roboto"/>
                <a:ea typeface="Roboto"/>
                <a:cs typeface="Roboto"/>
                <a:sym typeface="Roboto"/>
              </a:rPr>
              <a:t>Control your </a:t>
            </a:r>
            <a:r>
              <a:rPr b="1" i="0" lang="en-MY" sz="2033" u="none" cap="none" strike="noStrike">
                <a:solidFill>
                  <a:srgbClr val="6AA84F"/>
                </a:solidFill>
                <a:latin typeface="Roboto"/>
                <a:ea typeface="Roboto"/>
                <a:cs typeface="Roboto"/>
                <a:sym typeface="Roboto"/>
              </a:rPr>
              <a:t>cadence, pace and tone</a:t>
            </a:r>
            <a:endParaRPr sz="1300">
              <a:solidFill>
                <a:srgbClr val="6AA84F"/>
              </a:solidFill>
            </a:endParaRPr>
          </a:p>
        </p:txBody>
      </p:sp>
      <p:sp>
        <p:nvSpPr>
          <p:cNvPr id="1168" name="Google Shape;1168;p84"/>
          <p:cNvSpPr/>
          <p:nvPr/>
        </p:nvSpPr>
        <p:spPr>
          <a:xfrm>
            <a:off x="5382448" y="4636530"/>
            <a:ext cx="6054300" cy="74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133"/>
              <a:buFont typeface="Arial"/>
              <a:buNone/>
            </a:pPr>
            <a:r>
              <a:rPr b="1" i="0" lang="en-MY" sz="2033" u="none" cap="none" strike="noStrike">
                <a:solidFill>
                  <a:srgbClr val="E69138"/>
                </a:solidFill>
                <a:latin typeface="Roboto"/>
                <a:ea typeface="Roboto"/>
                <a:cs typeface="Roboto"/>
                <a:sym typeface="Roboto"/>
              </a:rPr>
              <a:t>Validate</a:t>
            </a:r>
            <a:r>
              <a:rPr b="0" i="0" lang="en-MY" sz="2033" u="none" cap="none" strike="noStrike">
                <a:solidFill>
                  <a:srgbClr val="FFFFFF"/>
                </a:solidFill>
                <a:latin typeface="Roboto"/>
                <a:ea typeface="Roboto"/>
                <a:cs typeface="Roboto"/>
                <a:sym typeface="Roboto"/>
              </a:rPr>
              <a:t> </a:t>
            </a:r>
            <a:r>
              <a:rPr b="0" i="0" lang="en-MY" sz="2033" u="none" cap="none" strike="noStrike">
                <a:solidFill>
                  <a:srgbClr val="000000"/>
                </a:solidFill>
                <a:latin typeface="Roboto"/>
                <a:ea typeface="Roboto"/>
                <a:cs typeface="Roboto"/>
                <a:sym typeface="Roboto"/>
              </a:rPr>
              <a:t>concern by restating and echoing back other’s feelings and perspective</a:t>
            </a:r>
            <a:endParaRPr sz="1300"/>
          </a:p>
        </p:txBody>
      </p:sp>
      <p:pic>
        <p:nvPicPr>
          <p:cNvPr id="1169" name="Google Shape;1169;p84"/>
          <p:cNvPicPr preferRelativeResize="0"/>
          <p:nvPr/>
        </p:nvPicPr>
        <p:blipFill>
          <a:blip r:embed="rId6">
            <a:alphaModFix/>
          </a:blip>
          <a:stretch>
            <a:fillRect/>
          </a:stretch>
        </p:blipFill>
        <p:spPr>
          <a:xfrm>
            <a:off x="1184023" y="2043076"/>
            <a:ext cx="3342277" cy="3342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sp>
        <p:nvSpPr>
          <p:cNvPr id="1174" name="Google Shape;1174;p85"/>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5" name="Google Shape;1175;p85"/>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176" name="Google Shape;1176;p85"/>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Empathy</a:t>
            </a:r>
            <a:endParaRPr b="1" i="0" sz="2900" u="none" cap="none" strike="noStrike">
              <a:solidFill>
                <a:srgbClr val="000000"/>
              </a:solidFill>
              <a:latin typeface="Signika"/>
              <a:ea typeface="Signika"/>
              <a:cs typeface="Signika"/>
              <a:sym typeface="Signika"/>
            </a:endParaRPr>
          </a:p>
        </p:txBody>
      </p:sp>
      <p:sp>
        <p:nvSpPr>
          <p:cNvPr id="1177" name="Google Shape;1177;p85"/>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Empathy vs. Sympathy</a:t>
            </a:r>
            <a:endParaRPr b="1" sz="2400">
              <a:solidFill>
                <a:srgbClr val="2F2922"/>
              </a:solidFill>
              <a:latin typeface="Signika"/>
              <a:ea typeface="Signika"/>
              <a:cs typeface="Signika"/>
              <a:sym typeface="Signika"/>
            </a:endParaRPr>
          </a:p>
        </p:txBody>
      </p:sp>
      <p:sp>
        <p:nvSpPr>
          <p:cNvPr id="1178" name="Google Shape;1178;p85"/>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179" name="Google Shape;1179;p85"/>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180" name="Google Shape;1180;p85"/>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sp>
        <p:nvSpPr>
          <p:cNvPr id="1181" name="Google Shape;1181;p85"/>
          <p:cNvSpPr/>
          <p:nvPr/>
        </p:nvSpPr>
        <p:spPr>
          <a:xfrm>
            <a:off x="2197588" y="3313326"/>
            <a:ext cx="3397200" cy="3199500"/>
          </a:xfrm>
          <a:prstGeom prst="rect">
            <a:avLst/>
          </a:prstGeom>
          <a:noFill/>
          <a:ln>
            <a:noFill/>
          </a:ln>
        </p:spPr>
        <p:txBody>
          <a:bodyPr anchorCtr="0" anchor="t" bIns="45700" lIns="91425" spcFirstLastPara="1" rIns="91425" wrap="square" tIns="45700">
            <a:noAutofit/>
          </a:bodyPr>
          <a:lstStyle/>
          <a:p>
            <a:pPr indent="-285635" lvl="0" marL="380989"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Why don't I schedule our meeting for 3 p.m. and have it end just before rush hour so that you don't have to sit in traffic?</a:t>
            </a:r>
            <a:endParaRPr b="0" i="0" sz="1333" u="none" cap="none" strike="noStrike">
              <a:solidFill>
                <a:srgbClr val="2F2F2F"/>
              </a:solidFill>
              <a:latin typeface="Roboto"/>
              <a:ea typeface="Roboto"/>
              <a:cs typeface="Roboto"/>
              <a:sym typeface="Roboto"/>
            </a:endParaRPr>
          </a:p>
          <a:p>
            <a:pPr indent="0" lvl="0" marL="0" marR="0" rtl="0" algn="l">
              <a:lnSpc>
                <a:spcPct val="150000"/>
              </a:lnSpc>
              <a:spcBef>
                <a:spcPts val="0"/>
              </a:spcBef>
              <a:spcAft>
                <a:spcPts val="0"/>
              </a:spcAft>
              <a:buNone/>
            </a:pPr>
            <a:r>
              <a:t/>
            </a:r>
            <a:endParaRPr sz="1333">
              <a:solidFill>
                <a:srgbClr val="2F2F2F"/>
              </a:solidFill>
              <a:latin typeface="Roboto"/>
              <a:ea typeface="Roboto"/>
              <a:cs typeface="Roboto"/>
              <a:sym typeface="Roboto"/>
            </a:endParaRPr>
          </a:p>
          <a:p>
            <a:pPr indent="-285635" lvl="0" marL="380989" marR="0" rtl="0" algn="l">
              <a:lnSpc>
                <a:spcPct val="15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Given your past experiences, it is understandable that you are hesitant to use our system, so we will do our best not to disappoint you.</a:t>
            </a:r>
            <a:endParaRPr/>
          </a:p>
        </p:txBody>
      </p:sp>
      <p:sp>
        <p:nvSpPr>
          <p:cNvPr id="1182" name="Google Shape;1182;p85"/>
          <p:cNvSpPr/>
          <p:nvPr/>
        </p:nvSpPr>
        <p:spPr>
          <a:xfrm>
            <a:off x="8261863" y="3313325"/>
            <a:ext cx="3308700" cy="3199500"/>
          </a:xfrm>
          <a:prstGeom prst="rect">
            <a:avLst/>
          </a:prstGeom>
          <a:noFill/>
          <a:ln>
            <a:noFill/>
          </a:ln>
        </p:spPr>
        <p:txBody>
          <a:bodyPr anchorCtr="0" anchor="t" bIns="45700" lIns="91425" spcFirstLastPara="1" rIns="91425" wrap="square" tIns="45700">
            <a:noAutofit/>
          </a:bodyPr>
          <a:lstStyle/>
          <a:p>
            <a:pPr indent="-285635" lvl="0" marL="380989" marR="0" rtl="0" algn="l">
              <a:lnSpc>
                <a:spcPct val="20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I hope you feel better soon.</a:t>
            </a:r>
            <a:endParaRPr/>
          </a:p>
          <a:p>
            <a:pPr indent="-285635" lvl="0" marL="380989" marR="0" rtl="0" algn="l">
              <a:lnSpc>
                <a:spcPct val="20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This must be hard for you.</a:t>
            </a:r>
            <a:endParaRPr/>
          </a:p>
          <a:p>
            <a:pPr indent="-285635" lvl="0" marL="380989" marR="0" rtl="0" algn="l">
              <a:lnSpc>
                <a:spcPct val="200000"/>
              </a:lnSpc>
              <a:spcBef>
                <a:spcPts val="0"/>
              </a:spcBef>
              <a:spcAft>
                <a:spcPts val="0"/>
              </a:spcAft>
              <a:buClr>
                <a:srgbClr val="2F2F2F"/>
              </a:buClr>
              <a:buSzPts val="1333"/>
              <a:buFont typeface="Arial"/>
              <a:buChar char="●"/>
            </a:pPr>
            <a:r>
              <a:rPr b="0" i="0" lang="en-MY" sz="1333" u="none" cap="none" strike="noStrike">
                <a:solidFill>
                  <a:srgbClr val="2F2F2F"/>
                </a:solidFill>
                <a:latin typeface="Roboto"/>
                <a:ea typeface="Roboto"/>
                <a:cs typeface="Roboto"/>
                <a:sym typeface="Roboto"/>
              </a:rPr>
              <a:t>I am very sorry for what happened…</a:t>
            </a:r>
            <a:endParaRPr/>
          </a:p>
          <a:p>
            <a:pPr indent="0" lvl="0" marL="0" marR="0" rtl="0" algn="ctr">
              <a:lnSpc>
                <a:spcPct val="100000"/>
              </a:lnSpc>
              <a:spcBef>
                <a:spcPts val="0"/>
              </a:spcBef>
              <a:spcAft>
                <a:spcPts val="0"/>
              </a:spcAft>
              <a:buClr>
                <a:srgbClr val="000000"/>
              </a:buClr>
              <a:buSzPts val="1333"/>
              <a:buFont typeface="Arial"/>
              <a:buNone/>
            </a:pPr>
            <a:r>
              <a:t/>
            </a:r>
            <a:endParaRPr b="0" i="0" sz="1333" u="none" cap="none" strike="noStrike">
              <a:solidFill>
                <a:srgbClr val="2F2F2F"/>
              </a:solidFill>
              <a:latin typeface="Roboto"/>
              <a:ea typeface="Roboto"/>
              <a:cs typeface="Roboto"/>
              <a:sym typeface="Roboto"/>
            </a:endParaRPr>
          </a:p>
        </p:txBody>
      </p:sp>
      <p:grpSp>
        <p:nvGrpSpPr>
          <p:cNvPr id="1183" name="Google Shape;1183;p85"/>
          <p:cNvGrpSpPr/>
          <p:nvPr/>
        </p:nvGrpSpPr>
        <p:grpSpPr>
          <a:xfrm>
            <a:off x="2197571" y="2020014"/>
            <a:ext cx="3835422" cy="1245569"/>
            <a:chOff x="1960645" y="1612927"/>
            <a:chExt cx="3012900" cy="934200"/>
          </a:xfrm>
        </p:grpSpPr>
        <p:sp>
          <p:nvSpPr>
            <p:cNvPr id="1184" name="Google Shape;1184;p85"/>
            <p:cNvSpPr/>
            <p:nvPr/>
          </p:nvSpPr>
          <p:spPr>
            <a:xfrm>
              <a:off x="1960645" y="1612927"/>
              <a:ext cx="3012900" cy="934200"/>
            </a:xfrm>
            <a:prstGeom prst="homePlate">
              <a:avLst>
                <a:gd fmla="val 50000" name="adj"/>
              </a:avLst>
            </a:prstGeom>
            <a:solidFill>
              <a:srgbClr val="CF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83463"/>
                </a:solidFill>
                <a:latin typeface="Roboto"/>
                <a:ea typeface="Roboto"/>
                <a:cs typeface="Roboto"/>
                <a:sym typeface="Roboto"/>
              </a:endParaRPr>
            </a:p>
          </p:txBody>
        </p:sp>
        <p:sp>
          <p:nvSpPr>
            <p:cNvPr id="1185" name="Google Shape;1185;p85"/>
            <p:cNvSpPr txBox="1"/>
            <p:nvPr/>
          </p:nvSpPr>
          <p:spPr>
            <a:xfrm>
              <a:off x="2104445" y="1732050"/>
              <a:ext cx="2547900" cy="678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Empathy refers to acknowledgment and affirmation of another’s emotional state.</a:t>
              </a:r>
              <a:endParaRPr b="0" i="0" sz="1600" u="none" cap="none" strike="noStrike">
                <a:solidFill>
                  <a:srgbClr val="000000"/>
                </a:solidFill>
                <a:latin typeface="Roboto"/>
                <a:ea typeface="Roboto"/>
                <a:cs typeface="Roboto"/>
                <a:sym typeface="Roboto"/>
              </a:endParaRPr>
            </a:p>
          </p:txBody>
        </p:sp>
      </p:grpSp>
      <p:grpSp>
        <p:nvGrpSpPr>
          <p:cNvPr id="1186" name="Google Shape;1186;p85"/>
          <p:cNvGrpSpPr/>
          <p:nvPr/>
        </p:nvGrpSpPr>
        <p:grpSpPr>
          <a:xfrm>
            <a:off x="8172967" y="1991551"/>
            <a:ext cx="3835422" cy="1245569"/>
            <a:chOff x="7770895" y="3595127"/>
            <a:chExt cx="3012900" cy="934200"/>
          </a:xfrm>
        </p:grpSpPr>
        <p:sp>
          <p:nvSpPr>
            <p:cNvPr id="1187" name="Google Shape;1187;p85"/>
            <p:cNvSpPr/>
            <p:nvPr/>
          </p:nvSpPr>
          <p:spPr>
            <a:xfrm>
              <a:off x="7770895" y="3595127"/>
              <a:ext cx="3012900" cy="934200"/>
            </a:xfrm>
            <a:prstGeom prst="homePlate">
              <a:avLst>
                <a:gd fmla="val 50000" name="adj"/>
              </a:avLst>
            </a:prstGeom>
            <a:solidFill>
              <a:srgbClr val="D9EA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83463"/>
                </a:solidFill>
                <a:latin typeface="Roboto"/>
                <a:ea typeface="Roboto"/>
                <a:cs typeface="Roboto"/>
                <a:sym typeface="Roboto"/>
              </a:endParaRPr>
            </a:p>
          </p:txBody>
        </p:sp>
        <p:sp>
          <p:nvSpPr>
            <p:cNvPr id="1188" name="Google Shape;1188;p85"/>
            <p:cNvSpPr txBox="1"/>
            <p:nvPr/>
          </p:nvSpPr>
          <p:spPr>
            <a:xfrm>
              <a:off x="7963834" y="3722778"/>
              <a:ext cx="2484000" cy="678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Sympathy involves identifying with and even taking on another person’s emotions.</a:t>
              </a:r>
              <a:endParaRPr b="0" i="0" sz="1600" u="none" cap="none" strike="noStrike">
                <a:solidFill>
                  <a:srgbClr val="000000"/>
                </a:solidFill>
                <a:latin typeface="Roboto"/>
                <a:ea typeface="Roboto"/>
                <a:cs typeface="Roboto"/>
                <a:sym typeface="Roboto"/>
              </a:endParaRPr>
            </a:p>
          </p:txBody>
        </p:sp>
      </p:grpSp>
      <p:grpSp>
        <p:nvGrpSpPr>
          <p:cNvPr id="1189" name="Google Shape;1189;p85"/>
          <p:cNvGrpSpPr/>
          <p:nvPr/>
        </p:nvGrpSpPr>
        <p:grpSpPr>
          <a:xfrm>
            <a:off x="151171" y="1574206"/>
            <a:ext cx="2238083" cy="2147556"/>
            <a:chOff x="1924095" y="1328121"/>
            <a:chExt cx="1808406" cy="1560384"/>
          </a:xfrm>
        </p:grpSpPr>
        <p:sp>
          <p:nvSpPr>
            <p:cNvPr id="1190" name="Google Shape;1190;p85"/>
            <p:cNvSpPr/>
            <p:nvPr/>
          </p:nvSpPr>
          <p:spPr>
            <a:xfrm>
              <a:off x="1924095" y="1328121"/>
              <a:ext cx="1808406" cy="1560384"/>
            </a:xfrm>
            <a:custGeom>
              <a:rect b="b" l="l" r="r" t="t"/>
              <a:pathLst>
                <a:path extrusionOk="0" h="21600" w="2160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18951"/>
                  </a:moveTo>
                  <a:cubicBezTo>
                    <a:pt x="6297" y="18951"/>
                    <a:pt x="2649" y="15303"/>
                    <a:pt x="2649" y="10800"/>
                  </a:cubicBezTo>
                  <a:cubicBezTo>
                    <a:pt x="2649" y="6297"/>
                    <a:pt x="6297" y="2650"/>
                    <a:pt x="10800" y="2650"/>
                  </a:cubicBezTo>
                  <a:cubicBezTo>
                    <a:pt x="15303" y="2650"/>
                    <a:pt x="18951" y="6297"/>
                    <a:pt x="18951" y="10800"/>
                  </a:cubicBezTo>
                  <a:cubicBezTo>
                    <a:pt x="18951" y="15303"/>
                    <a:pt x="15303" y="18951"/>
                    <a:pt x="10800" y="18951"/>
                  </a:cubicBezTo>
                  <a:close/>
                </a:path>
              </a:pathLst>
            </a:custGeom>
            <a:solidFill>
              <a:srgbClr val="3C7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1191" name="Google Shape;1191;p85"/>
            <p:cNvSpPr txBox="1"/>
            <p:nvPr/>
          </p:nvSpPr>
          <p:spPr>
            <a:xfrm>
              <a:off x="2373493" y="1942869"/>
              <a:ext cx="909600" cy="27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rPr b="1" i="0" lang="en-MY" sz="1867" u="none" cap="none" strike="noStrike">
                  <a:solidFill>
                    <a:srgbClr val="000000"/>
                  </a:solidFill>
                  <a:latin typeface="Roboto"/>
                  <a:ea typeface="Roboto"/>
                  <a:cs typeface="Roboto"/>
                  <a:sym typeface="Roboto"/>
                </a:rPr>
                <a:t>Empathy</a:t>
              </a:r>
              <a:endParaRPr/>
            </a:p>
          </p:txBody>
        </p:sp>
      </p:grpSp>
      <p:grpSp>
        <p:nvGrpSpPr>
          <p:cNvPr id="1192" name="Google Shape;1192;p85"/>
          <p:cNvGrpSpPr/>
          <p:nvPr/>
        </p:nvGrpSpPr>
        <p:grpSpPr>
          <a:xfrm>
            <a:off x="6165292" y="1574193"/>
            <a:ext cx="2238083" cy="2147556"/>
            <a:chOff x="5944937" y="1373319"/>
            <a:chExt cx="1808406" cy="1560384"/>
          </a:xfrm>
        </p:grpSpPr>
        <p:sp>
          <p:nvSpPr>
            <p:cNvPr id="1193" name="Google Shape;1193;p85"/>
            <p:cNvSpPr/>
            <p:nvPr/>
          </p:nvSpPr>
          <p:spPr>
            <a:xfrm>
              <a:off x="5944937" y="1373319"/>
              <a:ext cx="1808406" cy="1560384"/>
            </a:xfrm>
            <a:custGeom>
              <a:rect b="b" l="l" r="r" t="t"/>
              <a:pathLst>
                <a:path extrusionOk="0" h="21600" w="2160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18951"/>
                  </a:moveTo>
                  <a:cubicBezTo>
                    <a:pt x="6297" y="18951"/>
                    <a:pt x="2649" y="15303"/>
                    <a:pt x="2649" y="10800"/>
                  </a:cubicBezTo>
                  <a:cubicBezTo>
                    <a:pt x="2649" y="6297"/>
                    <a:pt x="6297" y="2650"/>
                    <a:pt x="10800" y="2650"/>
                  </a:cubicBezTo>
                  <a:cubicBezTo>
                    <a:pt x="15303" y="2650"/>
                    <a:pt x="18951" y="6297"/>
                    <a:pt x="18951" y="10800"/>
                  </a:cubicBezTo>
                  <a:cubicBezTo>
                    <a:pt x="18951" y="15303"/>
                    <a:pt x="15303" y="18951"/>
                    <a:pt x="10800" y="18951"/>
                  </a:cubicBezTo>
                  <a:close/>
                </a:path>
              </a:pathLst>
            </a:custGeom>
            <a:solidFill>
              <a:srgbClr val="6AA84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1194" name="Google Shape;1194;p85"/>
            <p:cNvSpPr txBox="1"/>
            <p:nvPr/>
          </p:nvSpPr>
          <p:spPr>
            <a:xfrm>
              <a:off x="6340636" y="1988067"/>
              <a:ext cx="1017000" cy="27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rPr b="1" i="0" lang="en-MY" sz="1867" u="none" cap="none" strike="noStrike">
                  <a:solidFill>
                    <a:srgbClr val="000000"/>
                  </a:solidFill>
                  <a:latin typeface="Roboto"/>
                  <a:ea typeface="Roboto"/>
                  <a:cs typeface="Roboto"/>
                  <a:sym typeface="Roboto"/>
                </a:rPr>
                <a:t>Sympathy</a:t>
              </a:r>
              <a:endParaRPr/>
            </a:p>
          </p:txBody>
        </p:sp>
      </p:grpSp>
      <p:grpSp>
        <p:nvGrpSpPr>
          <p:cNvPr id="1195" name="Google Shape;1195;p85"/>
          <p:cNvGrpSpPr/>
          <p:nvPr/>
        </p:nvGrpSpPr>
        <p:grpSpPr>
          <a:xfrm>
            <a:off x="6385453" y="3885937"/>
            <a:ext cx="1797751" cy="1670505"/>
            <a:chOff x="380580" y="2050472"/>
            <a:chExt cx="2812502" cy="2771243"/>
          </a:xfrm>
        </p:grpSpPr>
        <p:sp>
          <p:nvSpPr>
            <p:cNvPr id="1196" name="Google Shape;1196;p85"/>
            <p:cNvSpPr/>
            <p:nvPr/>
          </p:nvSpPr>
          <p:spPr>
            <a:xfrm>
              <a:off x="495340" y="4486153"/>
              <a:ext cx="2580444" cy="335562"/>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197" name="Google Shape;1197;p85"/>
            <p:cNvSpPr/>
            <p:nvPr/>
          </p:nvSpPr>
          <p:spPr>
            <a:xfrm>
              <a:off x="380582" y="2050473"/>
              <a:ext cx="2812500" cy="2770800"/>
            </a:xfrm>
            <a:prstGeom prst="rect">
              <a:avLst/>
            </a:prstGeom>
            <a:solidFill>
              <a:srgbClr val="FFE599"/>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Acknowledge on the situation</a:t>
              </a:r>
              <a:endParaRPr/>
            </a:p>
          </p:txBody>
        </p:sp>
        <p:sp>
          <p:nvSpPr>
            <p:cNvPr id="1198" name="Google Shape;1198;p85"/>
            <p:cNvSpPr/>
            <p:nvPr/>
          </p:nvSpPr>
          <p:spPr>
            <a:xfrm>
              <a:off x="380580" y="2050472"/>
              <a:ext cx="2812500" cy="5403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grpSp>
      <p:grpSp>
        <p:nvGrpSpPr>
          <p:cNvPr id="1199" name="Google Shape;1199;p85"/>
          <p:cNvGrpSpPr/>
          <p:nvPr/>
        </p:nvGrpSpPr>
        <p:grpSpPr>
          <a:xfrm>
            <a:off x="371338" y="3885935"/>
            <a:ext cx="1797751" cy="1670505"/>
            <a:chOff x="380580" y="2050472"/>
            <a:chExt cx="2812502" cy="2771243"/>
          </a:xfrm>
        </p:grpSpPr>
        <p:sp>
          <p:nvSpPr>
            <p:cNvPr id="1200" name="Google Shape;1200;p85"/>
            <p:cNvSpPr/>
            <p:nvPr/>
          </p:nvSpPr>
          <p:spPr>
            <a:xfrm>
              <a:off x="495340" y="4486153"/>
              <a:ext cx="2580444" cy="335562"/>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201" name="Google Shape;1201;p85"/>
            <p:cNvSpPr/>
            <p:nvPr/>
          </p:nvSpPr>
          <p:spPr>
            <a:xfrm>
              <a:off x="380582" y="2050473"/>
              <a:ext cx="2812500" cy="2770800"/>
            </a:xfrm>
            <a:prstGeom prst="rect">
              <a:avLst/>
            </a:prstGeom>
            <a:solidFill>
              <a:srgbClr val="FFE599"/>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Acknowledge on the situation and show that you care</a:t>
              </a:r>
              <a:endParaRPr/>
            </a:p>
          </p:txBody>
        </p:sp>
        <p:sp>
          <p:nvSpPr>
            <p:cNvPr id="1202" name="Google Shape;1202;p85"/>
            <p:cNvSpPr/>
            <p:nvPr/>
          </p:nvSpPr>
          <p:spPr>
            <a:xfrm>
              <a:off x="380580" y="2050472"/>
              <a:ext cx="2812500" cy="5403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6" name="Shape 1206"/>
        <p:cNvGrpSpPr/>
        <p:nvPr/>
      </p:nvGrpSpPr>
      <p:grpSpPr>
        <a:xfrm>
          <a:off x="0" y="0"/>
          <a:ext cx="0" cy="0"/>
          <a:chOff x="0" y="0"/>
          <a:chExt cx="0" cy="0"/>
        </a:xfrm>
      </p:grpSpPr>
      <p:sp>
        <p:nvSpPr>
          <p:cNvPr id="1207" name="Google Shape;1207;p86"/>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8" name="Google Shape;1208;p86"/>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209" name="Google Shape;1209;p86"/>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Empathy</a:t>
            </a:r>
            <a:endParaRPr b="1" i="0" sz="2900" u="none" cap="none" strike="noStrike">
              <a:solidFill>
                <a:srgbClr val="000000"/>
              </a:solidFill>
              <a:latin typeface="Signika"/>
              <a:ea typeface="Signika"/>
              <a:cs typeface="Signika"/>
              <a:sym typeface="Signika"/>
            </a:endParaRPr>
          </a:p>
        </p:txBody>
      </p:sp>
      <p:sp>
        <p:nvSpPr>
          <p:cNvPr id="1210" name="Google Shape;1210;p86"/>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Video</a:t>
            </a:r>
            <a:endParaRPr b="1" sz="2400">
              <a:solidFill>
                <a:srgbClr val="2F2922"/>
              </a:solidFill>
              <a:latin typeface="Signika"/>
              <a:ea typeface="Signika"/>
              <a:cs typeface="Signika"/>
              <a:sym typeface="Signika"/>
            </a:endParaRPr>
          </a:p>
        </p:txBody>
      </p:sp>
      <p:sp>
        <p:nvSpPr>
          <p:cNvPr id="1211" name="Google Shape;1211;p86"/>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212" name="Google Shape;1212;p86"/>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213" name="Google Shape;1213;p86"/>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pic>
        <p:nvPicPr>
          <p:cNvPr id="1214" name="Google Shape;1214;p86"/>
          <p:cNvPicPr preferRelativeResize="0"/>
          <p:nvPr/>
        </p:nvPicPr>
        <p:blipFill rotWithShape="1">
          <a:blip r:embed="rId6">
            <a:alphaModFix/>
          </a:blip>
          <a:srcRect b="18374" l="0" r="0" t="0"/>
          <a:stretch/>
        </p:blipFill>
        <p:spPr>
          <a:xfrm>
            <a:off x="3277125" y="1606974"/>
            <a:ext cx="5637749" cy="4261525"/>
          </a:xfrm>
          <a:prstGeom prst="rect">
            <a:avLst/>
          </a:prstGeom>
          <a:noFill/>
          <a:ln>
            <a:noFill/>
          </a:ln>
          <a:effectLst>
            <a:outerShdw blurRad="50800" rotWithShape="0" algn="tl" dir="2700000" dist="38100">
              <a:srgbClr val="000000">
                <a:alpha val="40000"/>
              </a:srgbClr>
            </a:outerShdw>
          </a:effectLst>
        </p:spPr>
      </p:pic>
      <p:pic>
        <p:nvPicPr>
          <p:cNvPr id="1215" name="Google Shape;1215;p86" title="Slide 39 - Empathy.mp4">
            <a:hlinkClick r:id="rId7"/>
          </p:cNvPr>
          <p:cNvPicPr preferRelativeResize="0"/>
          <p:nvPr/>
        </p:nvPicPr>
        <p:blipFill>
          <a:blip r:embed="rId8">
            <a:alphaModFix/>
          </a:blip>
          <a:stretch>
            <a:fillRect/>
          </a:stretch>
        </p:blipFill>
        <p:spPr>
          <a:xfrm>
            <a:off x="3469850" y="2155375"/>
            <a:ext cx="5252299" cy="2954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9" name="Shape 1219"/>
        <p:cNvGrpSpPr/>
        <p:nvPr/>
      </p:nvGrpSpPr>
      <p:grpSpPr>
        <a:xfrm>
          <a:off x="0" y="0"/>
          <a:ext cx="0" cy="0"/>
          <a:chOff x="0" y="0"/>
          <a:chExt cx="0" cy="0"/>
        </a:xfrm>
      </p:grpSpPr>
      <p:sp>
        <p:nvSpPr>
          <p:cNvPr id="1220" name="Google Shape;1220;p87"/>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1" name="Google Shape;1221;p87"/>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222" name="Google Shape;1222;p87"/>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Empathy</a:t>
            </a:r>
            <a:endParaRPr b="1" i="0" sz="2900" u="none" cap="none" strike="noStrike">
              <a:solidFill>
                <a:srgbClr val="000000"/>
              </a:solidFill>
              <a:latin typeface="Signika"/>
              <a:ea typeface="Signika"/>
              <a:cs typeface="Signika"/>
              <a:sym typeface="Signika"/>
            </a:endParaRPr>
          </a:p>
        </p:txBody>
      </p:sp>
      <p:sp>
        <p:nvSpPr>
          <p:cNvPr id="1223" name="Google Shape;1223;p87"/>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Map</a:t>
            </a:r>
            <a:endParaRPr b="1" sz="2400">
              <a:solidFill>
                <a:srgbClr val="2F2922"/>
              </a:solidFill>
              <a:latin typeface="Signika"/>
              <a:ea typeface="Signika"/>
              <a:cs typeface="Signika"/>
              <a:sym typeface="Signika"/>
            </a:endParaRPr>
          </a:p>
        </p:txBody>
      </p:sp>
      <p:sp>
        <p:nvSpPr>
          <p:cNvPr id="1224" name="Google Shape;1224;p87"/>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225" name="Google Shape;1225;p87"/>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226" name="Google Shape;1226;p87"/>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grpSp>
        <p:nvGrpSpPr>
          <p:cNvPr id="1227" name="Google Shape;1227;p87"/>
          <p:cNvGrpSpPr/>
          <p:nvPr/>
        </p:nvGrpSpPr>
        <p:grpSpPr>
          <a:xfrm>
            <a:off x="3162357" y="1451920"/>
            <a:ext cx="6064271" cy="4524149"/>
            <a:chOff x="4129646" y="1801202"/>
            <a:chExt cx="4155887" cy="3218889"/>
          </a:xfrm>
        </p:grpSpPr>
        <p:grpSp>
          <p:nvGrpSpPr>
            <p:cNvPr id="1228" name="Google Shape;1228;p87"/>
            <p:cNvGrpSpPr/>
            <p:nvPr/>
          </p:nvGrpSpPr>
          <p:grpSpPr>
            <a:xfrm>
              <a:off x="4129646" y="1801202"/>
              <a:ext cx="2305134" cy="2025724"/>
              <a:chOff x="381000" y="2133600"/>
              <a:chExt cx="2514600" cy="2209800"/>
            </a:xfrm>
          </p:grpSpPr>
          <p:sp>
            <p:nvSpPr>
              <p:cNvPr id="1229" name="Google Shape;1229;p87"/>
              <p:cNvSpPr/>
              <p:nvPr/>
            </p:nvSpPr>
            <p:spPr>
              <a:xfrm>
                <a:off x="685800" y="2133600"/>
                <a:ext cx="2209800" cy="2209800"/>
              </a:xfrm>
              <a:prstGeom prst="ellipse">
                <a:avLst/>
              </a:prstGeom>
              <a:solidFill>
                <a:srgbClr val="A64D79">
                  <a:alpha val="4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1E1632"/>
                  </a:solidFill>
                  <a:latin typeface="Roboto"/>
                  <a:ea typeface="Roboto"/>
                  <a:cs typeface="Roboto"/>
                  <a:sym typeface="Roboto"/>
                </a:endParaRPr>
              </a:p>
            </p:txBody>
          </p:sp>
          <p:sp>
            <p:nvSpPr>
              <p:cNvPr id="1230" name="Google Shape;1230;p87"/>
              <p:cNvSpPr txBox="1"/>
              <p:nvPr/>
            </p:nvSpPr>
            <p:spPr>
              <a:xfrm>
                <a:off x="381000" y="2425675"/>
                <a:ext cx="838200" cy="26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1600"/>
                  <a:buFont typeface="Arial"/>
                  <a:buNone/>
                </a:pPr>
                <a:r>
                  <a:rPr b="1" i="0" lang="en-MY" sz="1600" u="none" cap="none" strike="noStrike">
                    <a:solidFill>
                      <a:srgbClr val="002060"/>
                    </a:solidFill>
                    <a:latin typeface="Roboto"/>
                    <a:ea typeface="Roboto"/>
                    <a:cs typeface="Roboto"/>
                    <a:sym typeface="Roboto"/>
                  </a:rPr>
                  <a:t>LOVE</a:t>
                </a:r>
                <a:endParaRPr/>
              </a:p>
            </p:txBody>
          </p:sp>
        </p:grpSp>
        <p:grpSp>
          <p:nvGrpSpPr>
            <p:cNvPr id="1231" name="Google Shape;1231;p87"/>
            <p:cNvGrpSpPr/>
            <p:nvPr/>
          </p:nvGrpSpPr>
          <p:grpSpPr>
            <a:xfrm>
              <a:off x="5875958" y="1801202"/>
              <a:ext cx="2409575" cy="2025724"/>
              <a:chOff x="2286000" y="2133600"/>
              <a:chExt cx="2628531" cy="2209800"/>
            </a:xfrm>
          </p:grpSpPr>
          <p:sp>
            <p:nvSpPr>
              <p:cNvPr id="1232" name="Google Shape;1232;p87"/>
              <p:cNvSpPr/>
              <p:nvPr/>
            </p:nvSpPr>
            <p:spPr>
              <a:xfrm>
                <a:off x="2286000" y="2133600"/>
                <a:ext cx="2209800" cy="2209800"/>
              </a:xfrm>
              <a:prstGeom prst="ellipse">
                <a:avLst/>
              </a:prstGeom>
              <a:solidFill>
                <a:srgbClr val="3C92D8">
                  <a:alpha val="4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1E1632"/>
                  </a:solidFill>
                  <a:latin typeface="Roboto"/>
                  <a:ea typeface="Roboto"/>
                  <a:cs typeface="Roboto"/>
                  <a:sym typeface="Roboto"/>
                </a:endParaRPr>
              </a:p>
            </p:txBody>
          </p:sp>
          <p:sp>
            <p:nvSpPr>
              <p:cNvPr id="1233" name="Google Shape;1233;p87"/>
              <p:cNvSpPr txBox="1"/>
              <p:nvPr/>
            </p:nvSpPr>
            <p:spPr>
              <a:xfrm>
                <a:off x="3771531" y="2425675"/>
                <a:ext cx="1143000" cy="262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2060"/>
                  </a:buClr>
                  <a:buSzPts val="1600"/>
                  <a:buFont typeface="Arial"/>
                  <a:buNone/>
                </a:pPr>
                <a:r>
                  <a:rPr b="1" i="0" lang="en-MY" sz="1600" u="none" cap="none" strike="noStrike">
                    <a:solidFill>
                      <a:srgbClr val="002060"/>
                    </a:solidFill>
                    <a:latin typeface="Roboto"/>
                    <a:ea typeface="Roboto"/>
                    <a:cs typeface="Roboto"/>
                    <a:sym typeface="Roboto"/>
                  </a:rPr>
                  <a:t>CARING</a:t>
                </a:r>
                <a:endParaRPr/>
              </a:p>
            </p:txBody>
          </p:sp>
        </p:grpSp>
        <p:grpSp>
          <p:nvGrpSpPr>
            <p:cNvPr id="1234" name="Google Shape;1234;p87"/>
            <p:cNvGrpSpPr/>
            <p:nvPr/>
          </p:nvGrpSpPr>
          <p:grpSpPr>
            <a:xfrm>
              <a:off x="5142508" y="2994368"/>
              <a:ext cx="2095577" cy="2025724"/>
              <a:chOff x="1485900" y="3435187"/>
              <a:chExt cx="2286001" cy="2209800"/>
            </a:xfrm>
          </p:grpSpPr>
          <p:sp>
            <p:nvSpPr>
              <p:cNvPr id="1235" name="Google Shape;1235;p87"/>
              <p:cNvSpPr/>
              <p:nvPr/>
            </p:nvSpPr>
            <p:spPr>
              <a:xfrm>
                <a:off x="1485900" y="3435187"/>
                <a:ext cx="2209800" cy="2209800"/>
              </a:xfrm>
              <a:prstGeom prst="ellipse">
                <a:avLst/>
              </a:prstGeom>
              <a:solidFill>
                <a:srgbClr val="674EA7">
                  <a:alpha val="4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1E1632"/>
                  </a:solidFill>
                  <a:latin typeface="Roboto"/>
                  <a:ea typeface="Roboto"/>
                  <a:cs typeface="Roboto"/>
                  <a:sym typeface="Roboto"/>
                </a:endParaRPr>
              </a:p>
            </p:txBody>
          </p:sp>
          <p:sp>
            <p:nvSpPr>
              <p:cNvPr id="1236" name="Google Shape;1236;p87"/>
              <p:cNvSpPr txBox="1"/>
              <p:nvPr/>
            </p:nvSpPr>
            <p:spPr>
              <a:xfrm>
                <a:off x="1485901" y="4970855"/>
                <a:ext cx="2286000" cy="262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1600"/>
                  <a:buFont typeface="Arial"/>
                  <a:buNone/>
                </a:pPr>
                <a:r>
                  <a:rPr b="1" i="0" lang="en-MY" sz="1600" u="none" cap="none" strike="noStrike">
                    <a:solidFill>
                      <a:srgbClr val="002060"/>
                    </a:solidFill>
                    <a:latin typeface="Roboto"/>
                    <a:ea typeface="Roboto"/>
                    <a:cs typeface="Roboto"/>
                    <a:sym typeface="Roboto"/>
                  </a:rPr>
                  <a:t>COMMUNICATION</a:t>
                </a:r>
                <a:endParaRPr/>
              </a:p>
            </p:txBody>
          </p:sp>
        </p:grpSp>
        <p:sp>
          <p:nvSpPr>
            <p:cNvPr id="1237" name="Google Shape;1237;p87"/>
            <p:cNvSpPr txBox="1"/>
            <p:nvPr/>
          </p:nvSpPr>
          <p:spPr>
            <a:xfrm>
              <a:off x="5526773" y="2567166"/>
              <a:ext cx="1327200" cy="2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CD018"/>
                  </a:solidFill>
                  <a:latin typeface="Roboto"/>
                  <a:ea typeface="Roboto"/>
                  <a:cs typeface="Roboto"/>
                  <a:sym typeface="Roboto"/>
                </a:rPr>
                <a:t>nurturing</a:t>
              </a:r>
              <a:endParaRPr>
                <a:solidFill>
                  <a:srgbClr val="FCD018"/>
                </a:solidFill>
              </a:endParaRPr>
            </a:p>
          </p:txBody>
        </p:sp>
        <p:sp>
          <p:nvSpPr>
            <p:cNvPr id="1238" name="Google Shape;1238;p87"/>
            <p:cNvSpPr txBox="1"/>
            <p:nvPr/>
          </p:nvSpPr>
          <p:spPr>
            <a:xfrm>
              <a:off x="4428285" y="3587886"/>
              <a:ext cx="1327200" cy="2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CD018"/>
                  </a:solidFill>
                  <a:latin typeface="Roboto"/>
                  <a:ea typeface="Roboto"/>
                  <a:cs typeface="Roboto"/>
                  <a:sym typeface="Roboto"/>
                </a:rPr>
                <a:t>relating</a:t>
              </a:r>
              <a:endParaRPr>
                <a:solidFill>
                  <a:srgbClr val="FCD018"/>
                </a:solidFill>
              </a:endParaRPr>
            </a:p>
          </p:txBody>
        </p:sp>
        <p:sp>
          <p:nvSpPr>
            <p:cNvPr id="1239" name="Google Shape;1239;p87"/>
            <p:cNvSpPr txBox="1"/>
            <p:nvPr/>
          </p:nvSpPr>
          <p:spPr>
            <a:xfrm>
              <a:off x="6260258" y="3593557"/>
              <a:ext cx="1816200" cy="2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MY" sz="2000" u="none" cap="none" strike="noStrike">
                  <a:solidFill>
                    <a:srgbClr val="FCD018"/>
                  </a:solidFill>
                  <a:latin typeface="Roboto"/>
                  <a:ea typeface="Roboto"/>
                  <a:cs typeface="Roboto"/>
                  <a:sym typeface="Roboto"/>
                </a:rPr>
                <a:t>understanding</a:t>
              </a:r>
              <a:endParaRPr>
                <a:solidFill>
                  <a:srgbClr val="FCD018"/>
                </a:solidFill>
              </a:endParaRPr>
            </a:p>
          </p:txBody>
        </p:sp>
        <p:sp>
          <p:nvSpPr>
            <p:cNvPr id="1240" name="Google Shape;1240;p87"/>
            <p:cNvSpPr txBox="1"/>
            <p:nvPr/>
          </p:nvSpPr>
          <p:spPr>
            <a:xfrm>
              <a:off x="5084562" y="2987400"/>
              <a:ext cx="2211600" cy="45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81F5FF"/>
                  </a:solidFill>
                  <a:latin typeface="Roboto"/>
                  <a:ea typeface="Roboto"/>
                  <a:cs typeface="Roboto"/>
                  <a:sym typeface="Roboto"/>
                </a:rPr>
                <a:t>EMPATHY</a:t>
              </a:r>
              <a:endParaRPr/>
            </a:p>
          </p:txBody>
        </p:sp>
      </p:grpSp>
      <p:grpSp>
        <p:nvGrpSpPr>
          <p:cNvPr id="1241" name="Google Shape;1241;p87"/>
          <p:cNvGrpSpPr/>
          <p:nvPr/>
        </p:nvGrpSpPr>
        <p:grpSpPr>
          <a:xfrm flipH="1" rot="10800000">
            <a:off x="670042" y="5825661"/>
            <a:ext cx="3594590" cy="150806"/>
            <a:chOff x="2399725" y="3487050"/>
            <a:chExt cx="2799525" cy="117450"/>
          </a:xfrm>
        </p:grpSpPr>
        <p:sp>
          <p:nvSpPr>
            <p:cNvPr id="1242" name="Google Shape;1242;p87"/>
            <p:cNvSpPr/>
            <p:nvPr/>
          </p:nvSpPr>
          <p:spPr>
            <a:xfrm>
              <a:off x="4247450" y="3487050"/>
              <a:ext cx="502375" cy="117450"/>
            </a:xfrm>
            <a:custGeom>
              <a:rect b="b" l="l" r="r" t="t"/>
              <a:pathLst>
                <a:path extrusionOk="0" fill="none" h="4698" w="20095">
                  <a:moveTo>
                    <a:pt x="19660" y="1"/>
                  </a:moveTo>
                  <a:cubicBezTo>
                    <a:pt x="20037" y="1"/>
                    <a:pt x="20095" y="204"/>
                    <a:pt x="19834" y="435"/>
                  </a:cubicBezTo>
                  <a:lnTo>
                    <a:pt x="15687" y="4263"/>
                  </a:lnTo>
                  <a:cubicBezTo>
                    <a:pt x="15339" y="4524"/>
                    <a:pt x="14933" y="4669"/>
                    <a:pt x="14527" y="4698"/>
                  </a:cubicBezTo>
                  <a:lnTo>
                    <a:pt x="436" y="4698"/>
                  </a:lnTo>
                  <a:cubicBezTo>
                    <a:pt x="88" y="4698"/>
                    <a:pt x="1" y="4495"/>
                    <a:pt x="262" y="4263"/>
                  </a:cubicBezTo>
                  <a:lnTo>
                    <a:pt x="4437" y="435"/>
                  </a:lnTo>
                  <a:cubicBezTo>
                    <a:pt x="4756" y="175"/>
                    <a:pt x="5162" y="30"/>
                    <a:pt x="5597" y="1"/>
                  </a:cubicBezTo>
                  <a:close/>
                </a:path>
              </a:pathLst>
            </a:custGeom>
            <a:noFill/>
            <a:ln cap="flat" cmpd="sng" w="9525">
              <a:solidFill>
                <a:srgbClr val="3C78D8"/>
              </a:solidFill>
              <a:prstDash val="solid"/>
              <a:miter lim="28995"/>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43" name="Google Shape;1243;p87"/>
            <p:cNvSpPr/>
            <p:nvPr/>
          </p:nvSpPr>
          <p:spPr>
            <a:xfrm>
              <a:off x="4696150" y="3487050"/>
              <a:ext cx="503100" cy="117450"/>
            </a:xfrm>
            <a:custGeom>
              <a:rect b="b" l="l" r="r" t="t"/>
              <a:pathLst>
                <a:path extrusionOk="0" h="4698" w="20124">
                  <a:moveTo>
                    <a:pt x="5597" y="1"/>
                  </a:moveTo>
                  <a:cubicBezTo>
                    <a:pt x="5162" y="30"/>
                    <a:pt x="4785" y="175"/>
                    <a:pt x="4437" y="435"/>
                  </a:cubicBezTo>
                  <a:lnTo>
                    <a:pt x="291" y="4263"/>
                  </a:lnTo>
                  <a:cubicBezTo>
                    <a:pt x="1" y="4495"/>
                    <a:pt x="88" y="4698"/>
                    <a:pt x="465" y="4698"/>
                  </a:cubicBezTo>
                  <a:lnTo>
                    <a:pt x="14528" y="4698"/>
                  </a:lnTo>
                  <a:cubicBezTo>
                    <a:pt x="14963" y="4669"/>
                    <a:pt x="15368" y="4524"/>
                    <a:pt x="15687" y="4263"/>
                  </a:cubicBezTo>
                  <a:lnTo>
                    <a:pt x="19863" y="435"/>
                  </a:lnTo>
                  <a:cubicBezTo>
                    <a:pt x="20124" y="204"/>
                    <a:pt x="20037" y="1"/>
                    <a:pt x="19689"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44" name="Google Shape;1244;p87"/>
            <p:cNvSpPr/>
            <p:nvPr/>
          </p:nvSpPr>
          <p:spPr>
            <a:xfrm>
              <a:off x="3291325" y="3487050"/>
              <a:ext cx="1015600" cy="117450"/>
            </a:xfrm>
            <a:custGeom>
              <a:rect b="b" l="l" r="r" t="t"/>
              <a:pathLst>
                <a:path extrusionOk="0" h="4698" w="40624">
                  <a:moveTo>
                    <a:pt x="465" y="1"/>
                  </a:moveTo>
                  <a:cubicBezTo>
                    <a:pt x="88" y="1"/>
                    <a:pt x="1" y="204"/>
                    <a:pt x="291" y="435"/>
                  </a:cubicBezTo>
                  <a:lnTo>
                    <a:pt x="4437" y="4234"/>
                  </a:lnTo>
                  <a:cubicBezTo>
                    <a:pt x="4785" y="4524"/>
                    <a:pt x="5191" y="4669"/>
                    <a:pt x="5597" y="4698"/>
                  </a:cubicBezTo>
                  <a:lnTo>
                    <a:pt x="35056" y="4698"/>
                  </a:lnTo>
                  <a:cubicBezTo>
                    <a:pt x="35462" y="4669"/>
                    <a:pt x="35868" y="4524"/>
                    <a:pt x="36187" y="4234"/>
                  </a:cubicBezTo>
                  <a:lnTo>
                    <a:pt x="40362" y="435"/>
                  </a:lnTo>
                  <a:cubicBezTo>
                    <a:pt x="40623" y="204"/>
                    <a:pt x="40536" y="1"/>
                    <a:pt x="40188"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45" name="Google Shape;1245;p87"/>
            <p:cNvSpPr/>
            <p:nvPr/>
          </p:nvSpPr>
          <p:spPr>
            <a:xfrm>
              <a:off x="2848425" y="3487050"/>
              <a:ext cx="503100" cy="117450"/>
            </a:xfrm>
            <a:custGeom>
              <a:rect b="b" l="l" r="r" t="t"/>
              <a:pathLst>
                <a:path extrusionOk="0" fill="none" h="4698" w="20124">
                  <a:moveTo>
                    <a:pt x="14527" y="1"/>
                  </a:moveTo>
                  <a:cubicBezTo>
                    <a:pt x="14962" y="30"/>
                    <a:pt x="15339" y="175"/>
                    <a:pt x="15687" y="435"/>
                  </a:cubicBezTo>
                  <a:lnTo>
                    <a:pt x="19833" y="4263"/>
                  </a:lnTo>
                  <a:cubicBezTo>
                    <a:pt x="20123" y="4495"/>
                    <a:pt x="20036" y="4698"/>
                    <a:pt x="19659" y="4698"/>
                  </a:cubicBezTo>
                  <a:lnTo>
                    <a:pt x="5597" y="4698"/>
                  </a:lnTo>
                  <a:cubicBezTo>
                    <a:pt x="5162" y="4669"/>
                    <a:pt x="4756" y="4524"/>
                    <a:pt x="4437" y="4263"/>
                  </a:cubicBezTo>
                  <a:lnTo>
                    <a:pt x="291" y="435"/>
                  </a:lnTo>
                  <a:cubicBezTo>
                    <a:pt x="1" y="204"/>
                    <a:pt x="88" y="1"/>
                    <a:pt x="464" y="1"/>
                  </a:cubicBezTo>
                  <a:close/>
                </a:path>
              </a:pathLst>
            </a:custGeom>
            <a:solidFill>
              <a:srgbClr val="3C78D8"/>
            </a:solidFill>
            <a:ln cap="flat" cmpd="sng" w="9525">
              <a:solidFill>
                <a:srgbClr val="3C78D8"/>
              </a:solidFill>
              <a:prstDash val="solid"/>
              <a:miter lim="28995"/>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46" name="Google Shape;1246;p87"/>
            <p:cNvSpPr/>
            <p:nvPr/>
          </p:nvSpPr>
          <p:spPr>
            <a:xfrm>
              <a:off x="2399725" y="3487050"/>
              <a:ext cx="502375" cy="117450"/>
            </a:xfrm>
            <a:custGeom>
              <a:rect b="b" l="l" r="r" t="t"/>
              <a:pathLst>
                <a:path extrusionOk="0" h="4698" w="20095">
                  <a:moveTo>
                    <a:pt x="435" y="1"/>
                  </a:moveTo>
                  <a:cubicBezTo>
                    <a:pt x="87" y="1"/>
                    <a:pt x="0" y="204"/>
                    <a:pt x="261" y="435"/>
                  </a:cubicBezTo>
                  <a:lnTo>
                    <a:pt x="4437" y="4263"/>
                  </a:lnTo>
                  <a:cubicBezTo>
                    <a:pt x="4756" y="4524"/>
                    <a:pt x="5162" y="4669"/>
                    <a:pt x="5597" y="4698"/>
                  </a:cubicBezTo>
                  <a:lnTo>
                    <a:pt x="19659" y="4698"/>
                  </a:lnTo>
                  <a:cubicBezTo>
                    <a:pt x="20036" y="4698"/>
                    <a:pt x="20094" y="4495"/>
                    <a:pt x="19833" y="4263"/>
                  </a:cubicBezTo>
                  <a:lnTo>
                    <a:pt x="15658" y="435"/>
                  </a:lnTo>
                  <a:cubicBezTo>
                    <a:pt x="15339" y="175"/>
                    <a:pt x="14933" y="30"/>
                    <a:pt x="14527"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grpSp>
      <p:sp>
        <p:nvSpPr>
          <p:cNvPr id="1247" name="Google Shape;1247;p87"/>
          <p:cNvSpPr txBox="1"/>
          <p:nvPr/>
        </p:nvSpPr>
        <p:spPr>
          <a:xfrm>
            <a:off x="942321" y="5040034"/>
            <a:ext cx="30495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133"/>
              <a:buFont typeface="Arial"/>
              <a:buNone/>
            </a:pPr>
            <a:r>
              <a:rPr b="1" i="0" lang="en-MY" sz="2133" u="none" cap="none" strike="noStrike">
                <a:solidFill>
                  <a:srgbClr val="000000"/>
                </a:solidFill>
                <a:latin typeface="Roboto"/>
                <a:ea typeface="Roboto"/>
                <a:cs typeface="Roboto"/>
                <a:sym typeface="Roboto"/>
              </a:rPr>
              <a:t>Show Merchant that we </a:t>
            </a:r>
            <a:endParaRPr/>
          </a:p>
          <a:p>
            <a:pPr indent="0" lvl="0" marL="0" marR="0" rtl="0" algn="ctr">
              <a:lnSpc>
                <a:spcPct val="100000"/>
              </a:lnSpc>
              <a:spcBef>
                <a:spcPts val="0"/>
              </a:spcBef>
              <a:spcAft>
                <a:spcPts val="0"/>
              </a:spcAft>
              <a:buClr>
                <a:srgbClr val="000000"/>
              </a:buClr>
              <a:buSzPts val="2133"/>
              <a:buFont typeface="Arial"/>
              <a:buNone/>
            </a:pPr>
            <a:r>
              <a:rPr b="1" i="0" lang="en-MY" sz="2133" u="none" cap="none" strike="noStrike">
                <a:solidFill>
                  <a:srgbClr val="D1208D"/>
                </a:solidFill>
                <a:latin typeface="Roboto"/>
                <a:ea typeface="Roboto"/>
                <a:cs typeface="Roboto"/>
                <a:sym typeface="Roboto"/>
              </a:rPr>
              <a:t>CARE</a:t>
            </a:r>
            <a:endParaRPr b="1" i="0" sz="2133" u="none" cap="none" strike="noStrike">
              <a:solidFill>
                <a:srgbClr val="D1208D"/>
              </a:solidFill>
              <a:latin typeface="Roboto"/>
              <a:ea typeface="Roboto"/>
              <a:cs typeface="Roboto"/>
              <a:sym typeface="Roboto"/>
            </a:endParaRPr>
          </a:p>
        </p:txBody>
      </p:sp>
      <p:grpSp>
        <p:nvGrpSpPr>
          <p:cNvPr id="1248" name="Google Shape;1248;p87"/>
          <p:cNvGrpSpPr/>
          <p:nvPr/>
        </p:nvGrpSpPr>
        <p:grpSpPr>
          <a:xfrm flipH="1" rot="10800000">
            <a:off x="8000422" y="5808049"/>
            <a:ext cx="3594590" cy="150806"/>
            <a:chOff x="2399725" y="3487050"/>
            <a:chExt cx="2799525" cy="117450"/>
          </a:xfrm>
        </p:grpSpPr>
        <p:sp>
          <p:nvSpPr>
            <p:cNvPr id="1249" name="Google Shape;1249;p87"/>
            <p:cNvSpPr/>
            <p:nvPr/>
          </p:nvSpPr>
          <p:spPr>
            <a:xfrm>
              <a:off x="4247450" y="3487050"/>
              <a:ext cx="502375" cy="117450"/>
            </a:xfrm>
            <a:custGeom>
              <a:rect b="b" l="l" r="r" t="t"/>
              <a:pathLst>
                <a:path extrusionOk="0" fill="none" h="4698" w="20095">
                  <a:moveTo>
                    <a:pt x="19660" y="1"/>
                  </a:moveTo>
                  <a:cubicBezTo>
                    <a:pt x="20037" y="1"/>
                    <a:pt x="20095" y="204"/>
                    <a:pt x="19834" y="435"/>
                  </a:cubicBezTo>
                  <a:lnTo>
                    <a:pt x="15687" y="4263"/>
                  </a:lnTo>
                  <a:cubicBezTo>
                    <a:pt x="15339" y="4524"/>
                    <a:pt x="14933" y="4669"/>
                    <a:pt x="14527" y="4698"/>
                  </a:cubicBezTo>
                  <a:lnTo>
                    <a:pt x="436" y="4698"/>
                  </a:lnTo>
                  <a:cubicBezTo>
                    <a:pt x="88" y="4698"/>
                    <a:pt x="1" y="4495"/>
                    <a:pt x="262" y="4263"/>
                  </a:cubicBezTo>
                  <a:lnTo>
                    <a:pt x="4437" y="435"/>
                  </a:lnTo>
                  <a:cubicBezTo>
                    <a:pt x="4756" y="175"/>
                    <a:pt x="5162" y="30"/>
                    <a:pt x="5597" y="1"/>
                  </a:cubicBezTo>
                  <a:close/>
                </a:path>
              </a:pathLst>
            </a:custGeom>
            <a:noFill/>
            <a:ln cap="flat" cmpd="sng" w="9525">
              <a:solidFill>
                <a:srgbClr val="3C78D8"/>
              </a:solidFill>
              <a:prstDash val="solid"/>
              <a:miter lim="28995"/>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50" name="Google Shape;1250;p87"/>
            <p:cNvSpPr/>
            <p:nvPr/>
          </p:nvSpPr>
          <p:spPr>
            <a:xfrm>
              <a:off x="4696150" y="3487050"/>
              <a:ext cx="503100" cy="117450"/>
            </a:xfrm>
            <a:custGeom>
              <a:rect b="b" l="l" r="r" t="t"/>
              <a:pathLst>
                <a:path extrusionOk="0" h="4698" w="20124">
                  <a:moveTo>
                    <a:pt x="5597" y="1"/>
                  </a:moveTo>
                  <a:cubicBezTo>
                    <a:pt x="5162" y="30"/>
                    <a:pt x="4785" y="175"/>
                    <a:pt x="4437" y="435"/>
                  </a:cubicBezTo>
                  <a:lnTo>
                    <a:pt x="291" y="4263"/>
                  </a:lnTo>
                  <a:cubicBezTo>
                    <a:pt x="1" y="4495"/>
                    <a:pt x="88" y="4698"/>
                    <a:pt x="465" y="4698"/>
                  </a:cubicBezTo>
                  <a:lnTo>
                    <a:pt x="14528" y="4698"/>
                  </a:lnTo>
                  <a:cubicBezTo>
                    <a:pt x="14963" y="4669"/>
                    <a:pt x="15368" y="4524"/>
                    <a:pt x="15687" y="4263"/>
                  </a:cubicBezTo>
                  <a:lnTo>
                    <a:pt x="19863" y="435"/>
                  </a:lnTo>
                  <a:cubicBezTo>
                    <a:pt x="20124" y="204"/>
                    <a:pt x="20037" y="1"/>
                    <a:pt x="19689"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51" name="Google Shape;1251;p87"/>
            <p:cNvSpPr/>
            <p:nvPr/>
          </p:nvSpPr>
          <p:spPr>
            <a:xfrm>
              <a:off x="3291325" y="3487050"/>
              <a:ext cx="1015600" cy="117450"/>
            </a:xfrm>
            <a:custGeom>
              <a:rect b="b" l="l" r="r" t="t"/>
              <a:pathLst>
                <a:path extrusionOk="0" h="4698" w="40624">
                  <a:moveTo>
                    <a:pt x="465" y="1"/>
                  </a:moveTo>
                  <a:cubicBezTo>
                    <a:pt x="88" y="1"/>
                    <a:pt x="1" y="204"/>
                    <a:pt x="291" y="435"/>
                  </a:cubicBezTo>
                  <a:lnTo>
                    <a:pt x="4437" y="4234"/>
                  </a:lnTo>
                  <a:cubicBezTo>
                    <a:pt x="4785" y="4524"/>
                    <a:pt x="5191" y="4669"/>
                    <a:pt x="5597" y="4698"/>
                  </a:cubicBezTo>
                  <a:lnTo>
                    <a:pt x="35056" y="4698"/>
                  </a:lnTo>
                  <a:cubicBezTo>
                    <a:pt x="35462" y="4669"/>
                    <a:pt x="35868" y="4524"/>
                    <a:pt x="36187" y="4234"/>
                  </a:cubicBezTo>
                  <a:lnTo>
                    <a:pt x="40362" y="435"/>
                  </a:lnTo>
                  <a:cubicBezTo>
                    <a:pt x="40623" y="204"/>
                    <a:pt x="40536" y="1"/>
                    <a:pt x="40188"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52" name="Google Shape;1252;p87"/>
            <p:cNvSpPr/>
            <p:nvPr/>
          </p:nvSpPr>
          <p:spPr>
            <a:xfrm>
              <a:off x="2848425" y="3487050"/>
              <a:ext cx="503100" cy="117450"/>
            </a:xfrm>
            <a:custGeom>
              <a:rect b="b" l="l" r="r" t="t"/>
              <a:pathLst>
                <a:path extrusionOk="0" fill="none" h="4698" w="20124">
                  <a:moveTo>
                    <a:pt x="14527" y="1"/>
                  </a:moveTo>
                  <a:cubicBezTo>
                    <a:pt x="14962" y="30"/>
                    <a:pt x="15339" y="175"/>
                    <a:pt x="15687" y="435"/>
                  </a:cubicBezTo>
                  <a:lnTo>
                    <a:pt x="19833" y="4263"/>
                  </a:lnTo>
                  <a:cubicBezTo>
                    <a:pt x="20123" y="4495"/>
                    <a:pt x="20036" y="4698"/>
                    <a:pt x="19659" y="4698"/>
                  </a:cubicBezTo>
                  <a:lnTo>
                    <a:pt x="5597" y="4698"/>
                  </a:lnTo>
                  <a:cubicBezTo>
                    <a:pt x="5162" y="4669"/>
                    <a:pt x="4756" y="4524"/>
                    <a:pt x="4437" y="4263"/>
                  </a:cubicBezTo>
                  <a:lnTo>
                    <a:pt x="291" y="435"/>
                  </a:lnTo>
                  <a:cubicBezTo>
                    <a:pt x="1" y="204"/>
                    <a:pt x="88" y="1"/>
                    <a:pt x="464" y="1"/>
                  </a:cubicBezTo>
                  <a:close/>
                </a:path>
              </a:pathLst>
            </a:custGeom>
            <a:noFill/>
            <a:ln cap="flat" cmpd="sng" w="9525">
              <a:solidFill>
                <a:srgbClr val="3C78D8"/>
              </a:solidFill>
              <a:prstDash val="solid"/>
              <a:miter lim="28995"/>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1253" name="Google Shape;1253;p87"/>
            <p:cNvSpPr/>
            <p:nvPr/>
          </p:nvSpPr>
          <p:spPr>
            <a:xfrm>
              <a:off x="2399725" y="3487050"/>
              <a:ext cx="502375" cy="117450"/>
            </a:xfrm>
            <a:custGeom>
              <a:rect b="b" l="l" r="r" t="t"/>
              <a:pathLst>
                <a:path extrusionOk="0" h="4698" w="20095">
                  <a:moveTo>
                    <a:pt x="435" y="1"/>
                  </a:moveTo>
                  <a:cubicBezTo>
                    <a:pt x="87" y="1"/>
                    <a:pt x="0" y="204"/>
                    <a:pt x="261" y="435"/>
                  </a:cubicBezTo>
                  <a:lnTo>
                    <a:pt x="4437" y="4263"/>
                  </a:lnTo>
                  <a:cubicBezTo>
                    <a:pt x="4756" y="4524"/>
                    <a:pt x="5162" y="4669"/>
                    <a:pt x="5597" y="4698"/>
                  </a:cubicBezTo>
                  <a:lnTo>
                    <a:pt x="19659" y="4698"/>
                  </a:lnTo>
                  <a:cubicBezTo>
                    <a:pt x="20036" y="4698"/>
                    <a:pt x="20094" y="4495"/>
                    <a:pt x="19833" y="4263"/>
                  </a:cubicBezTo>
                  <a:lnTo>
                    <a:pt x="15658" y="435"/>
                  </a:lnTo>
                  <a:cubicBezTo>
                    <a:pt x="15339" y="175"/>
                    <a:pt x="14933" y="30"/>
                    <a:pt x="14527" y="1"/>
                  </a:cubicBezTo>
                  <a:close/>
                </a:path>
              </a:pathLst>
            </a:custGeom>
            <a:solidFill>
              <a:srgbClr val="3C78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grpSp>
      <p:sp>
        <p:nvSpPr>
          <p:cNvPr id="1254" name="Google Shape;1254;p87"/>
          <p:cNvSpPr txBox="1"/>
          <p:nvPr/>
        </p:nvSpPr>
        <p:spPr>
          <a:xfrm>
            <a:off x="8209293" y="5028281"/>
            <a:ext cx="32661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133"/>
              <a:buFont typeface="Arial"/>
              <a:buNone/>
            </a:pPr>
            <a:r>
              <a:rPr b="1" i="0" lang="en-MY" sz="2133" u="none" cap="none" strike="noStrike">
                <a:solidFill>
                  <a:srgbClr val="000000"/>
                </a:solidFill>
                <a:latin typeface="Roboto"/>
                <a:ea typeface="Roboto"/>
                <a:cs typeface="Roboto"/>
                <a:sym typeface="Roboto"/>
              </a:rPr>
              <a:t>Make Merchant feel</a:t>
            </a:r>
            <a:endParaRPr/>
          </a:p>
          <a:p>
            <a:pPr indent="0" lvl="0" marL="0" marR="0" rtl="0" algn="ctr">
              <a:lnSpc>
                <a:spcPct val="100000"/>
              </a:lnSpc>
              <a:spcBef>
                <a:spcPts val="0"/>
              </a:spcBef>
              <a:spcAft>
                <a:spcPts val="0"/>
              </a:spcAft>
              <a:buClr>
                <a:srgbClr val="000000"/>
              </a:buClr>
              <a:buSzPts val="2133"/>
              <a:buFont typeface="Arial"/>
              <a:buNone/>
            </a:pPr>
            <a:r>
              <a:rPr b="1" i="0" lang="en-MY" sz="2133" u="none" cap="none" strike="noStrike">
                <a:solidFill>
                  <a:srgbClr val="D1208D"/>
                </a:solidFill>
                <a:latin typeface="Roboto"/>
                <a:ea typeface="Roboto"/>
                <a:cs typeface="Roboto"/>
                <a:sym typeface="Roboto"/>
              </a:rPr>
              <a:t>Important</a:t>
            </a:r>
            <a:r>
              <a:rPr b="1" i="0" lang="en-MY" sz="2133" u="none" cap="none" strike="noStrike">
                <a:solidFill>
                  <a:srgbClr val="FFFFFF"/>
                </a:solidFill>
                <a:latin typeface="Roboto"/>
                <a:ea typeface="Roboto"/>
                <a:cs typeface="Roboto"/>
                <a:sym typeface="Roboto"/>
              </a:rPr>
              <a:t> </a:t>
            </a:r>
            <a:r>
              <a:rPr b="1" lang="en-MY" sz="2133">
                <a:latin typeface="Roboto"/>
                <a:ea typeface="Roboto"/>
                <a:cs typeface="Roboto"/>
                <a:sym typeface="Roboto"/>
              </a:rPr>
              <a:t>&amp;</a:t>
            </a:r>
            <a:r>
              <a:rPr b="1" i="0" lang="en-MY" sz="2133" u="none" cap="none" strike="noStrike">
                <a:solidFill>
                  <a:srgbClr val="FFFFFF"/>
                </a:solidFill>
                <a:latin typeface="Roboto"/>
                <a:ea typeface="Roboto"/>
                <a:cs typeface="Roboto"/>
                <a:sym typeface="Roboto"/>
              </a:rPr>
              <a:t> </a:t>
            </a:r>
            <a:r>
              <a:rPr b="1" i="0" lang="en-MY" sz="2133" u="none" cap="none" strike="noStrike">
                <a:solidFill>
                  <a:srgbClr val="D1208D"/>
                </a:solidFill>
                <a:latin typeface="Roboto"/>
                <a:ea typeface="Roboto"/>
                <a:cs typeface="Roboto"/>
                <a:sym typeface="Roboto"/>
              </a:rPr>
              <a:t>Welcomed</a:t>
            </a:r>
            <a:endParaRPr b="1" i="0" sz="2133" u="none" cap="none" strike="noStrike">
              <a:solidFill>
                <a:srgbClr val="D1208D"/>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8" name="Shape 1258"/>
        <p:cNvGrpSpPr/>
        <p:nvPr/>
      </p:nvGrpSpPr>
      <p:grpSpPr>
        <a:xfrm>
          <a:off x="0" y="0"/>
          <a:ext cx="0" cy="0"/>
          <a:chOff x="0" y="0"/>
          <a:chExt cx="0" cy="0"/>
        </a:xfrm>
      </p:grpSpPr>
      <p:sp>
        <p:nvSpPr>
          <p:cNvPr id="1259" name="Google Shape;1259;p88"/>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0" name="Google Shape;1260;p88"/>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261" name="Google Shape;1261;p88"/>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Empathy</a:t>
            </a:r>
            <a:endParaRPr b="1" i="0" sz="2900" u="none" cap="none" strike="noStrike">
              <a:solidFill>
                <a:srgbClr val="000000"/>
              </a:solidFill>
              <a:latin typeface="Signika"/>
              <a:ea typeface="Signika"/>
              <a:cs typeface="Signika"/>
              <a:sym typeface="Signika"/>
            </a:endParaRPr>
          </a:p>
        </p:txBody>
      </p:sp>
      <p:sp>
        <p:nvSpPr>
          <p:cNvPr id="1262" name="Google Shape;1262;p88"/>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Verbiage Examples</a:t>
            </a:r>
            <a:endParaRPr b="1" sz="2400">
              <a:solidFill>
                <a:srgbClr val="2F2922"/>
              </a:solidFill>
              <a:latin typeface="Signika"/>
              <a:ea typeface="Signika"/>
              <a:cs typeface="Signika"/>
              <a:sym typeface="Signika"/>
            </a:endParaRPr>
          </a:p>
        </p:txBody>
      </p:sp>
      <p:sp>
        <p:nvSpPr>
          <p:cNvPr id="1263" name="Google Shape;1263;p88"/>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264" name="Google Shape;1264;p88"/>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265" name="Google Shape;1265;p88"/>
          <p:cNvPicPr preferRelativeResize="0"/>
          <p:nvPr/>
        </p:nvPicPr>
        <p:blipFill rotWithShape="1">
          <a:blip r:embed="rId5">
            <a:alphaModFix/>
          </a:blip>
          <a:srcRect b="0" l="0" r="0" t="0"/>
          <a:stretch/>
        </p:blipFill>
        <p:spPr>
          <a:xfrm>
            <a:off x="10998053" y="234313"/>
            <a:ext cx="791779" cy="791779"/>
          </a:xfrm>
          <a:prstGeom prst="rect">
            <a:avLst/>
          </a:prstGeom>
          <a:noFill/>
          <a:ln>
            <a:noFill/>
          </a:ln>
        </p:spPr>
      </p:pic>
      <p:sp>
        <p:nvSpPr>
          <p:cNvPr id="1266" name="Google Shape;1266;p88"/>
          <p:cNvSpPr/>
          <p:nvPr/>
        </p:nvSpPr>
        <p:spPr>
          <a:xfrm>
            <a:off x="909850" y="1514150"/>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674EA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 understand why you feel that way</a:t>
            </a:r>
            <a:endParaRPr/>
          </a:p>
        </p:txBody>
      </p:sp>
      <p:sp>
        <p:nvSpPr>
          <p:cNvPr id="1267" name="Google Shape;1267;p88"/>
          <p:cNvSpPr/>
          <p:nvPr/>
        </p:nvSpPr>
        <p:spPr>
          <a:xfrm>
            <a:off x="3668573" y="1514152"/>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I can understand how frustrating it is when…</a:t>
            </a:r>
            <a:endParaRPr b="0" i="0" sz="1400" u="none" cap="none" strike="noStrike">
              <a:solidFill>
                <a:srgbClr val="000000"/>
              </a:solidFill>
              <a:latin typeface="Roboto"/>
              <a:ea typeface="Roboto"/>
              <a:cs typeface="Roboto"/>
              <a:sym typeface="Roboto"/>
            </a:endParaRPr>
          </a:p>
        </p:txBody>
      </p:sp>
      <p:sp>
        <p:nvSpPr>
          <p:cNvPr id="1268" name="Google Shape;1268;p88"/>
          <p:cNvSpPr/>
          <p:nvPr/>
        </p:nvSpPr>
        <p:spPr>
          <a:xfrm>
            <a:off x="6422071" y="1546697"/>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E6913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I cannot imagine how upsetting it is to</a:t>
            </a:r>
            <a:endParaRPr b="0" i="0" sz="1400" u="none" cap="none" strike="noStrike">
              <a:solidFill>
                <a:srgbClr val="000000"/>
              </a:solidFill>
              <a:latin typeface="Roboto"/>
              <a:ea typeface="Roboto"/>
              <a:cs typeface="Roboto"/>
              <a:sym typeface="Roboto"/>
            </a:endParaRPr>
          </a:p>
        </p:txBody>
      </p:sp>
      <p:sp>
        <p:nvSpPr>
          <p:cNvPr id="1269" name="Google Shape;1269;p88"/>
          <p:cNvSpPr/>
          <p:nvPr/>
        </p:nvSpPr>
        <p:spPr>
          <a:xfrm>
            <a:off x="9179261" y="1546697"/>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F1C23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If I were in your position, I’d feel the same way</a:t>
            </a:r>
            <a:endParaRPr/>
          </a:p>
        </p:txBody>
      </p:sp>
      <p:sp>
        <p:nvSpPr>
          <p:cNvPr id="1270" name="Google Shape;1270;p88"/>
          <p:cNvSpPr/>
          <p:nvPr/>
        </p:nvSpPr>
        <p:spPr>
          <a:xfrm>
            <a:off x="909855" y="3282394"/>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I realize how complicated it is to</a:t>
            </a:r>
            <a:endParaRPr b="0" i="0" sz="1400" u="none" cap="none" strike="noStrike">
              <a:solidFill>
                <a:srgbClr val="000000"/>
              </a:solidFill>
              <a:latin typeface="Roboto"/>
              <a:ea typeface="Roboto"/>
              <a:cs typeface="Roboto"/>
              <a:sym typeface="Roboto"/>
            </a:endParaRPr>
          </a:p>
        </p:txBody>
      </p:sp>
      <p:sp>
        <p:nvSpPr>
          <p:cNvPr id="1271" name="Google Shape;1271;p88"/>
          <p:cNvSpPr/>
          <p:nvPr/>
        </p:nvSpPr>
        <p:spPr>
          <a:xfrm>
            <a:off x="3668573" y="3282394"/>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F1C23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I completely understand where you’re coming from</a:t>
            </a:r>
            <a:endParaRPr/>
          </a:p>
        </p:txBody>
      </p:sp>
      <p:sp>
        <p:nvSpPr>
          <p:cNvPr id="1272" name="Google Shape;1272;p88"/>
          <p:cNvSpPr/>
          <p:nvPr/>
        </p:nvSpPr>
        <p:spPr>
          <a:xfrm>
            <a:off x="6427291" y="3315243"/>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I know how confusing it must be when…</a:t>
            </a:r>
            <a:endParaRPr b="0" i="0" sz="1400" u="none" cap="none" strike="noStrike">
              <a:solidFill>
                <a:srgbClr val="000000"/>
              </a:solidFill>
              <a:latin typeface="Roboto"/>
              <a:ea typeface="Roboto"/>
              <a:cs typeface="Roboto"/>
              <a:sym typeface="Roboto"/>
            </a:endParaRPr>
          </a:p>
        </p:txBody>
      </p:sp>
      <p:sp>
        <p:nvSpPr>
          <p:cNvPr id="1273" name="Google Shape;1273;p88"/>
          <p:cNvSpPr/>
          <p:nvPr/>
        </p:nvSpPr>
        <p:spPr>
          <a:xfrm>
            <a:off x="9179261" y="3282394"/>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E6913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We want to get to the bottom of this just as much as you do</a:t>
            </a:r>
            <a:endParaRPr/>
          </a:p>
        </p:txBody>
      </p:sp>
      <p:sp>
        <p:nvSpPr>
          <p:cNvPr id="1274" name="Google Shape;1274;p88"/>
          <p:cNvSpPr/>
          <p:nvPr/>
        </p:nvSpPr>
        <p:spPr>
          <a:xfrm>
            <a:off x="6422071" y="5003496"/>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If I were in your position, I would feel just as you do</a:t>
            </a:r>
            <a:endParaRPr b="0" i="0" sz="1400" u="none" cap="none" strike="noStrike">
              <a:solidFill>
                <a:srgbClr val="000000"/>
              </a:solidFill>
              <a:latin typeface="Roboto"/>
              <a:ea typeface="Roboto"/>
              <a:cs typeface="Roboto"/>
              <a:sym typeface="Roboto"/>
            </a:endParaRPr>
          </a:p>
        </p:txBody>
      </p:sp>
      <p:sp>
        <p:nvSpPr>
          <p:cNvPr id="1275" name="Google Shape;1275;p88"/>
          <p:cNvSpPr/>
          <p:nvPr/>
        </p:nvSpPr>
        <p:spPr>
          <a:xfrm>
            <a:off x="3668573" y="5003496"/>
            <a:ext cx="2102896" cy="140943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cap="flat" cmpd="sng" w="28575">
            <a:solidFill>
              <a:srgbClr val="674EA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highlight>
                  <a:srgbClr val="FFFFFF"/>
                </a:highlight>
                <a:latin typeface="Roboto"/>
                <a:ea typeface="Roboto"/>
                <a:cs typeface="Roboto"/>
                <a:sym typeface="Roboto"/>
              </a:rPr>
              <a:t>This is no more acceptable to us than it is to you</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9"/>
          <p:cNvSpPr txBox="1"/>
          <p:nvPr/>
        </p:nvSpPr>
        <p:spPr>
          <a:xfrm>
            <a:off x="508559" y="4372338"/>
            <a:ext cx="51705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5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Feature vs. Value Selling</a:t>
            </a:r>
            <a:endParaRPr/>
          </a:p>
        </p:txBody>
      </p:sp>
      <p:pic>
        <p:nvPicPr>
          <p:cNvPr descr="Logo, icon&#10;&#10;Description automatically generated" id="1281" name="Google Shape;1281;p89"/>
          <p:cNvPicPr preferRelativeResize="0"/>
          <p:nvPr/>
        </p:nvPicPr>
        <p:blipFill rotWithShape="1">
          <a:blip r:embed="rId3">
            <a:alphaModFix/>
          </a:blip>
          <a:srcRect b="0" l="0" r="0" t="0"/>
          <a:stretch/>
        </p:blipFill>
        <p:spPr>
          <a:xfrm>
            <a:off x="11312721" y="6038977"/>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282" name="Google Shape;1282;p89"/>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333"/>
              <a:buFont typeface="Arial"/>
              <a:buNone/>
            </a:pPr>
            <a:fld id="{00000000-1234-1234-1234-123412341234}" type="slidenum">
              <a:rPr lang="en-MY"/>
              <a:t>‹#›</a:t>
            </a:fld>
            <a:endParaRPr/>
          </a:p>
        </p:txBody>
      </p:sp>
      <p:pic>
        <p:nvPicPr>
          <p:cNvPr id="1283" name="Google Shape;1283;p89"/>
          <p:cNvPicPr preferRelativeResize="0"/>
          <p:nvPr/>
        </p:nvPicPr>
        <p:blipFill rotWithShape="1">
          <a:blip r:embed="rId4">
            <a:alphaModFix/>
          </a:blip>
          <a:srcRect b="0" l="0" r="76688" t="0"/>
          <a:stretch/>
        </p:blipFill>
        <p:spPr>
          <a:xfrm>
            <a:off x="24" y="0"/>
            <a:ext cx="12192000" cy="4398925"/>
          </a:xfrm>
          <a:prstGeom prst="rect">
            <a:avLst/>
          </a:prstGeom>
          <a:noFill/>
          <a:ln>
            <a:noFill/>
          </a:ln>
        </p:spPr>
      </p:pic>
      <p:pic>
        <p:nvPicPr>
          <p:cNvPr id="1284" name="Google Shape;1284;p89"/>
          <p:cNvPicPr preferRelativeResize="0"/>
          <p:nvPr/>
        </p:nvPicPr>
        <p:blipFill rotWithShape="1">
          <a:blip r:embed="rId5">
            <a:alphaModFix/>
          </a:blip>
          <a:srcRect b="0" l="0" r="0" t="0"/>
          <a:stretch/>
        </p:blipFill>
        <p:spPr>
          <a:xfrm>
            <a:off x="5198178" y="4551701"/>
            <a:ext cx="791779" cy="7917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8" name="Shape 1288"/>
        <p:cNvGrpSpPr/>
        <p:nvPr/>
      </p:nvGrpSpPr>
      <p:grpSpPr>
        <a:xfrm>
          <a:off x="0" y="0"/>
          <a:ext cx="0" cy="0"/>
          <a:chOff x="0" y="0"/>
          <a:chExt cx="0" cy="0"/>
        </a:xfrm>
      </p:grpSpPr>
      <p:sp>
        <p:nvSpPr>
          <p:cNvPr id="1289" name="Google Shape;1289;p90"/>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0" name="Google Shape;1290;p90"/>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291" name="Google Shape;1291;p90"/>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t>
            </a:r>
            <a:r>
              <a:rPr b="1" lang="en-MY" sz="2900">
                <a:latin typeface="Signika"/>
                <a:ea typeface="Signika"/>
                <a:cs typeface="Signika"/>
                <a:sym typeface="Signika"/>
              </a:rPr>
              <a:t>Feature vs. Value Selling</a:t>
            </a:r>
            <a:endParaRPr b="1" sz="2900">
              <a:latin typeface="Signika"/>
              <a:ea typeface="Signika"/>
              <a:cs typeface="Signika"/>
              <a:sym typeface="Signika"/>
            </a:endParaRPr>
          </a:p>
        </p:txBody>
      </p:sp>
      <p:sp>
        <p:nvSpPr>
          <p:cNvPr id="1292" name="Google Shape;1292;p90"/>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1293" name="Google Shape;1293;p90"/>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294" name="Google Shape;1294;p90"/>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295" name="Google Shape;1295;p90"/>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sp>
        <p:nvSpPr>
          <p:cNvPr id="1296" name="Google Shape;1296;p90"/>
          <p:cNvSpPr txBox="1"/>
          <p:nvPr/>
        </p:nvSpPr>
        <p:spPr>
          <a:xfrm>
            <a:off x="3307851" y="4285863"/>
            <a:ext cx="5727900" cy="102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333745"/>
              </a:buClr>
              <a:buSzPts val="1800"/>
              <a:buFont typeface="Arial"/>
              <a:buNone/>
            </a:pPr>
            <a:r>
              <a:rPr b="0" i="0" lang="en-MY" sz="1800" u="none" cap="none" strike="noStrike">
                <a:solidFill>
                  <a:srgbClr val="333745"/>
                </a:solidFill>
                <a:latin typeface="Roboto"/>
                <a:ea typeface="Roboto"/>
                <a:cs typeface="Roboto"/>
                <a:sym typeface="Roboto"/>
              </a:rPr>
              <a:t>A </a:t>
            </a:r>
            <a:r>
              <a:rPr b="1" i="0" lang="en-MY" sz="1800" u="none" cap="none" strike="noStrike">
                <a:solidFill>
                  <a:srgbClr val="E69138"/>
                </a:solidFill>
                <a:latin typeface="Roboto"/>
                <a:ea typeface="Roboto"/>
                <a:cs typeface="Roboto"/>
                <a:sym typeface="Roboto"/>
              </a:rPr>
              <a:t>feature</a:t>
            </a:r>
            <a:r>
              <a:rPr b="0" i="0" lang="en-MY" sz="1800" u="none" cap="none" strike="noStrike">
                <a:solidFill>
                  <a:srgbClr val="333745"/>
                </a:solidFill>
                <a:latin typeface="Roboto"/>
                <a:ea typeface="Roboto"/>
                <a:cs typeface="Roboto"/>
                <a:sym typeface="Roboto"/>
              </a:rPr>
              <a:t> describes </a:t>
            </a:r>
            <a:r>
              <a:rPr lang="en-MY" sz="1800">
                <a:solidFill>
                  <a:srgbClr val="333745"/>
                </a:solidFill>
                <a:latin typeface="Roboto"/>
                <a:ea typeface="Roboto"/>
                <a:cs typeface="Roboto"/>
                <a:sym typeface="Roboto"/>
              </a:rPr>
              <a:t>the</a:t>
            </a:r>
            <a:r>
              <a:rPr b="0" i="0" lang="en-MY" sz="1800" u="none" cap="none" strike="noStrike">
                <a:solidFill>
                  <a:srgbClr val="333745"/>
                </a:solidFill>
                <a:latin typeface="Roboto"/>
                <a:ea typeface="Roboto"/>
                <a:cs typeface="Roboto"/>
                <a:sym typeface="Roboto"/>
              </a:rPr>
              <a:t> product attributes</a:t>
            </a:r>
            <a:r>
              <a:rPr lang="en-MY" sz="1800">
                <a:solidFill>
                  <a:srgbClr val="333745"/>
                </a:solidFill>
                <a:latin typeface="Roboto"/>
                <a:ea typeface="Roboto"/>
                <a:cs typeface="Roboto"/>
                <a:sym typeface="Roboto"/>
              </a:rPr>
              <a:t>, </a:t>
            </a:r>
            <a:r>
              <a:rPr b="0" i="0" lang="en-MY" sz="1800" u="none" cap="none" strike="noStrike">
                <a:solidFill>
                  <a:srgbClr val="333745"/>
                </a:solidFill>
                <a:latin typeface="Roboto"/>
                <a:ea typeface="Roboto"/>
                <a:cs typeface="Roboto"/>
                <a:sym typeface="Roboto"/>
              </a:rPr>
              <a:t>aspects </a:t>
            </a:r>
            <a:r>
              <a:rPr lang="en-MY" sz="1800">
                <a:solidFill>
                  <a:srgbClr val="333745"/>
                </a:solidFill>
                <a:latin typeface="Roboto"/>
                <a:ea typeface="Roboto"/>
                <a:cs typeface="Roboto"/>
                <a:sym typeface="Roboto"/>
              </a:rPr>
              <a:t>&amp;</a:t>
            </a:r>
            <a:r>
              <a:rPr b="0" i="0" lang="en-MY" sz="1800" u="none" cap="none" strike="noStrike">
                <a:solidFill>
                  <a:srgbClr val="333745"/>
                </a:solidFill>
                <a:latin typeface="Roboto"/>
                <a:ea typeface="Roboto"/>
                <a:cs typeface="Roboto"/>
                <a:sym typeface="Roboto"/>
              </a:rPr>
              <a:t> capabilities, while a </a:t>
            </a:r>
            <a:r>
              <a:rPr b="1" i="0" lang="en-MY" sz="1800" u="none" cap="none" strike="noStrike">
                <a:solidFill>
                  <a:srgbClr val="3C78D8"/>
                </a:solidFill>
                <a:latin typeface="Roboto"/>
                <a:ea typeface="Roboto"/>
                <a:cs typeface="Roboto"/>
                <a:sym typeface="Roboto"/>
              </a:rPr>
              <a:t>value</a:t>
            </a:r>
            <a:r>
              <a:rPr b="0" i="0" lang="en-MY" sz="1800" u="none" cap="none" strike="noStrike">
                <a:solidFill>
                  <a:srgbClr val="333745"/>
                </a:solidFill>
                <a:latin typeface="Roboto"/>
                <a:ea typeface="Roboto"/>
                <a:cs typeface="Roboto"/>
                <a:sym typeface="Roboto"/>
              </a:rPr>
              <a:t> describes </a:t>
            </a:r>
            <a:r>
              <a:rPr lang="en-MY" sz="1800">
                <a:solidFill>
                  <a:srgbClr val="333745"/>
                </a:solidFill>
                <a:latin typeface="Roboto"/>
                <a:ea typeface="Roboto"/>
                <a:cs typeface="Roboto"/>
                <a:sym typeface="Roboto"/>
              </a:rPr>
              <a:t>the product’s features &amp; benefits.</a:t>
            </a:r>
            <a:endParaRPr b="0" i="0" sz="1800" u="none" cap="none" strike="noStrike">
              <a:solidFill>
                <a:srgbClr val="333745"/>
              </a:solidFill>
              <a:latin typeface="Roboto"/>
              <a:ea typeface="Roboto"/>
              <a:cs typeface="Roboto"/>
              <a:sym typeface="Roboto"/>
            </a:endParaRPr>
          </a:p>
        </p:txBody>
      </p:sp>
      <p:grpSp>
        <p:nvGrpSpPr>
          <p:cNvPr id="1297" name="Google Shape;1297;p90"/>
          <p:cNvGrpSpPr/>
          <p:nvPr/>
        </p:nvGrpSpPr>
        <p:grpSpPr>
          <a:xfrm>
            <a:off x="1632047" y="1625189"/>
            <a:ext cx="3905100" cy="2223987"/>
            <a:chOff x="1409472" y="1376464"/>
            <a:chExt cx="3905100" cy="2223987"/>
          </a:xfrm>
        </p:grpSpPr>
        <p:grpSp>
          <p:nvGrpSpPr>
            <p:cNvPr id="1298" name="Google Shape;1298;p90"/>
            <p:cNvGrpSpPr/>
            <p:nvPr/>
          </p:nvGrpSpPr>
          <p:grpSpPr>
            <a:xfrm>
              <a:off x="1409472" y="1376464"/>
              <a:ext cx="3905100" cy="2052600"/>
              <a:chOff x="-9728" y="1446189"/>
              <a:chExt cx="3905100" cy="2052600"/>
            </a:xfrm>
          </p:grpSpPr>
          <p:sp>
            <p:nvSpPr>
              <p:cNvPr id="1299" name="Google Shape;1299;p90"/>
              <p:cNvSpPr/>
              <p:nvPr/>
            </p:nvSpPr>
            <p:spPr>
              <a:xfrm>
                <a:off x="-9728" y="1446189"/>
                <a:ext cx="3905100" cy="2052600"/>
              </a:xfrm>
              <a:prstGeom prst="roundRect">
                <a:avLst>
                  <a:gd fmla="val 5767" name="adj"/>
                </a:avLst>
              </a:prstGeom>
              <a:solidFill>
                <a:srgbClr val="FFFFFF"/>
              </a:solidFill>
              <a:ln cap="flat" cmpd="sng" w="2857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A picture containing umbrella, accessory&#10;&#10;Description automatically generated" id="1300" name="Google Shape;1300;p90"/>
              <p:cNvPicPr preferRelativeResize="0"/>
              <p:nvPr/>
            </p:nvPicPr>
            <p:blipFill rotWithShape="1">
              <a:blip r:embed="rId6">
                <a:alphaModFix/>
              </a:blip>
              <a:srcRect b="0" l="0" r="0" t="0"/>
              <a:stretch/>
            </p:blipFill>
            <p:spPr>
              <a:xfrm>
                <a:off x="1483755" y="1837291"/>
                <a:ext cx="1358372" cy="1358372"/>
              </a:xfrm>
              <a:prstGeom prst="rect">
                <a:avLst/>
              </a:prstGeom>
              <a:noFill/>
              <a:ln>
                <a:noFill/>
              </a:ln>
            </p:spPr>
          </p:pic>
          <p:cxnSp>
            <p:nvCxnSpPr>
              <p:cNvPr id="1301" name="Google Shape;1301;p90"/>
              <p:cNvCxnSpPr/>
              <p:nvPr/>
            </p:nvCxnSpPr>
            <p:spPr>
              <a:xfrm flipH="1" rot="10800000">
                <a:off x="2424209" y="1895465"/>
                <a:ext cx="679500" cy="449700"/>
              </a:xfrm>
              <a:prstGeom prst="straightConnector1">
                <a:avLst/>
              </a:prstGeom>
              <a:noFill/>
              <a:ln cap="flat" cmpd="sng" w="19050">
                <a:solidFill>
                  <a:srgbClr val="666666"/>
                </a:solidFill>
                <a:prstDash val="solid"/>
                <a:round/>
                <a:headEnd len="sm" w="sm" type="none"/>
                <a:tailEnd len="sm" w="sm" type="none"/>
              </a:ln>
            </p:spPr>
          </p:cxnSp>
          <p:cxnSp>
            <p:nvCxnSpPr>
              <p:cNvPr id="1302" name="Google Shape;1302;p90"/>
              <p:cNvCxnSpPr/>
              <p:nvPr/>
            </p:nvCxnSpPr>
            <p:spPr>
              <a:xfrm>
                <a:off x="2162941" y="2740323"/>
                <a:ext cx="940800" cy="0"/>
              </a:xfrm>
              <a:prstGeom prst="straightConnector1">
                <a:avLst/>
              </a:prstGeom>
              <a:noFill/>
              <a:ln cap="flat" cmpd="sng" w="19050">
                <a:solidFill>
                  <a:srgbClr val="666666"/>
                </a:solidFill>
                <a:prstDash val="solid"/>
                <a:round/>
                <a:headEnd len="sm" w="sm" type="none"/>
                <a:tailEnd len="sm" w="sm" type="none"/>
              </a:ln>
            </p:spPr>
          </p:cxnSp>
          <p:cxnSp>
            <p:nvCxnSpPr>
              <p:cNvPr id="1303" name="Google Shape;1303;p90"/>
              <p:cNvCxnSpPr>
                <a:stCxn id="1304" idx="3"/>
              </p:cNvCxnSpPr>
              <p:nvPr/>
            </p:nvCxnSpPr>
            <p:spPr>
              <a:xfrm>
                <a:off x="1192172" y="2515463"/>
                <a:ext cx="351300" cy="0"/>
              </a:xfrm>
              <a:prstGeom prst="straightConnector1">
                <a:avLst/>
              </a:prstGeom>
              <a:noFill/>
              <a:ln cap="flat" cmpd="sng" w="19050">
                <a:solidFill>
                  <a:srgbClr val="666666"/>
                </a:solidFill>
                <a:prstDash val="solid"/>
                <a:round/>
                <a:headEnd len="sm" w="sm" type="none"/>
                <a:tailEnd len="sm" w="sm" type="none"/>
              </a:ln>
            </p:spPr>
          </p:cxnSp>
          <p:sp>
            <p:nvSpPr>
              <p:cNvPr id="1305" name="Google Shape;1305;p90"/>
              <p:cNvSpPr txBox="1"/>
              <p:nvPr/>
            </p:nvSpPr>
            <p:spPr>
              <a:xfrm>
                <a:off x="3076278" y="1757045"/>
                <a:ext cx="54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Cloth</a:t>
                </a:r>
                <a:endParaRPr/>
              </a:p>
            </p:txBody>
          </p:sp>
          <p:sp>
            <p:nvSpPr>
              <p:cNvPr id="1306" name="Google Shape;1306;p90"/>
              <p:cNvSpPr txBox="1"/>
              <p:nvPr/>
            </p:nvSpPr>
            <p:spPr>
              <a:xfrm>
                <a:off x="3133740" y="2601823"/>
                <a:ext cx="526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Steel</a:t>
                </a:r>
                <a:endParaRPr/>
              </a:p>
            </p:txBody>
          </p:sp>
          <p:sp>
            <p:nvSpPr>
              <p:cNvPr id="1304" name="Google Shape;1304;p90"/>
              <p:cNvSpPr txBox="1"/>
              <p:nvPr/>
            </p:nvSpPr>
            <p:spPr>
              <a:xfrm>
                <a:off x="151472" y="2377013"/>
                <a:ext cx="1040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Unbreakable</a:t>
                </a:r>
                <a:endParaRPr/>
              </a:p>
            </p:txBody>
          </p:sp>
        </p:grpSp>
        <p:sp>
          <p:nvSpPr>
            <p:cNvPr id="1307" name="Google Shape;1307;p90"/>
            <p:cNvSpPr/>
            <p:nvPr/>
          </p:nvSpPr>
          <p:spPr>
            <a:xfrm>
              <a:off x="2537029" y="3240751"/>
              <a:ext cx="1650000" cy="359700"/>
            </a:xfrm>
            <a:prstGeom prst="roundRect">
              <a:avLst>
                <a:gd fmla="val 16667" name="adj"/>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Feature</a:t>
              </a:r>
              <a:endParaRPr/>
            </a:p>
          </p:txBody>
        </p:sp>
      </p:grpSp>
      <p:grpSp>
        <p:nvGrpSpPr>
          <p:cNvPr id="1308" name="Google Shape;1308;p90"/>
          <p:cNvGrpSpPr/>
          <p:nvPr/>
        </p:nvGrpSpPr>
        <p:grpSpPr>
          <a:xfrm>
            <a:off x="6654841" y="1625190"/>
            <a:ext cx="3905100" cy="2232337"/>
            <a:chOff x="6877566" y="1376464"/>
            <a:chExt cx="3905100" cy="2232337"/>
          </a:xfrm>
        </p:grpSpPr>
        <p:grpSp>
          <p:nvGrpSpPr>
            <p:cNvPr id="1309" name="Google Shape;1309;p90"/>
            <p:cNvGrpSpPr/>
            <p:nvPr/>
          </p:nvGrpSpPr>
          <p:grpSpPr>
            <a:xfrm>
              <a:off x="6877566" y="1376464"/>
              <a:ext cx="3905100" cy="2052600"/>
              <a:chOff x="4573065" y="1445577"/>
              <a:chExt cx="3905100" cy="2052600"/>
            </a:xfrm>
          </p:grpSpPr>
          <p:grpSp>
            <p:nvGrpSpPr>
              <p:cNvPr id="1310" name="Google Shape;1310;p90"/>
              <p:cNvGrpSpPr/>
              <p:nvPr/>
            </p:nvGrpSpPr>
            <p:grpSpPr>
              <a:xfrm>
                <a:off x="4573065" y="1445577"/>
                <a:ext cx="3905100" cy="2052600"/>
                <a:chOff x="4573065" y="1445577"/>
                <a:chExt cx="3905100" cy="2052600"/>
              </a:xfrm>
            </p:grpSpPr>
            <p:sp>
              <p:nvSpPr>
                <p:cNvPr id="1311" name="Google Shape;1311;p90"/>
                <p:cNvSpPr/>
                <p:nvPr/>
              </p:nvSpPr>
              <p:spPr>
                <a:xfrm>
                  <a:off x="4573065" y="1445577"/>
                  <a:ext cx="3905100" cy="2052600"/>
                </a:xfrm>
                <a:prstGeom prst="roundRect">
                  <a:avLst>
                    <a:gd fmla="val 5767" name="adj"/>
                  </a:avLst>
                </a:prstGeom>
                <a:solidFill>
                  <a:srgbClr val="FFFFFF"/>
                </a:solidFill>
                <a:ln cap="flat" cmpd="sng" w="28575">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A picture containing umbrella, accessory&#10;&#10;Description automatically generated" id="1312" name="Google Shape;1312;p90"/>
                <p:cNvPicPr preferRelativeResize="0"/>
                <p:nvPr/>
              </p:nvPicPr>
              <p:blipFill rotWithShape="1">
                <a:blip r:embed="rId6">
                  <a:alphaModFix/>
                </a:blip>
                <a:srcRect b="0" l="0" r="0" t="0"/>
                <a:stretch/>
              </p:blipFill>
              <p:spPr>
                <a:xfrm>
                  <a:off x="5846359" y="1922025"/>
                  <a:ext cx="1358372" cy="1358372"/>
                </a:xfrm>
                <a:prstGeom prst="rect">
                  <a:avLst/>
                </a:prstGeom>
                <a:noFill/>
                <a:ln>
                  <a:noFill/>
                </a:ln>
              </p:spPr>
            </p:pic>
            <p:pic>
              <p:nvPicPr>
                <p:cNvPr descr="Icon&#10;&#10;Description automatically generated with medium confidence" id="1313" name="Google Shape;1313;p90"/>
                <p:cNvPicPr preferRelativeResize="0"/>
                <p:nvPr/>
              </p:nvPicPr>
              <p:blipFill rotWithShape="1">
                <a:blip r:embed="rId7">
                  <a:alphaModFix/>
                </a:blip>
                <a:srcRect b="0" l="0" r="0" t="0"/>
                <a:stretch/>
              </p:blipFill>
              <p:spPr>
                <a:xfrm>
                  <a:off x="7445523" y="1723737"/>
                  <a:ext cx="791775" cy="791775"/>
                </a:xfrm>
                <a:prstGeom prst="rect">
                  <a:avLst/>
                </a:prstGeom>
                <a:noFill/>
                <a:ln>
                  <a:noFill/>
                </a:ln>
              </p:spPr>
            </p:pic>
            <p:pic>
              <p:nvPicPr>
                <p:cNvPr id="1314" name="Google Shape;1314;p90"/>
                <p:cNvPicPr preferRelativeResize="0"/>
                <p:nvPr/>
              </p:nvPicPr>
              <p:blipFill rotWithShape="1">
                <a:blip r:embed="rId8">
                  <a:alphaModFix/>
                </a:blip>
                <a:srcRect b="0" l="0" r="0" t="0"/>
                <a:stretch/>
              </p:blipFill>
              <p:spPr>
                <a:xfrm>
                  <a:off x="4813762" y="1723738"/>
                  <a:ext cx="791775" cy="791775"/>
                </a:xfrm>
                <a:prstGeom prst="rect">
                  <a:avLst/>
                </a:prstGeom>
                <a:noFill/>
                <a:ln>
                  <a:noFill/>
                </a:ln>
              </p:spPr>
            </p:pic>
            <p:sp>
              <p:nvSpPr>
                <p:cNvPr id="1315" name="Google Shape;1315;p90"/>
                <p:cNvSpPr txBox="1"/>
                <p:nvPr/>
              </p:nvSpPr>
              <p:spPr>
                <a:xfrm>
                  <a:off x="7625718" y="2515512"/>
                  <a:ext cx="484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Rain</a:t>
                  </a:r>
                  <a:endParaRPr/>
                </a:p>
              </p:txBody>
            </p:sp>
          </p:grpSp>
          <p:sp>
            <p:nvSpPr>
              <p:cNvPr id="1316" name="Google Shape;1316;p90"/>
              <p:cNvSpPr txBox="1"/>
              <p:nvPr/>
            </p:nvSpPr>
            <p:spPr>
              <a:xfrm>
                <a:off x="4993949" y="2515512"/>
                <a:ext cx="431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Hot</a:t>
                </a:r>
                <a:endParaRPr/>
              </a:p>
            </p:txBody>
          </p:sp>
        </p:grpSp>
        <p:sp>
          <p:nvSpPr>
            <p:cNvPr id="1317" name="Google Shape;1317;p90"/>
            <p:cNvSpPr/>
            <p:nvPr/>
          </p:nvSpPr>
          <p:spPr>
            <a:xfrm>
              <a:off x="8005135" y="3249101"/>
              <a:ext cx="1650000" cy="359700"/>
            </a:xfrm>
            <a:prstGeom prst="roundRect">
              <a:avLst>
                <a:gd fmla="val 16667" name="adj"/>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MY" sz="1600" u="none" cap="none" strike="noStrike">
                  <a:solidFill>
                    <a:srgbClr val="FFFFFF"/>
                  </a:solidFill>
                  <a:latin typeface="Roboto"/>
                  <a:ea typeface="Roboto"/>
                  <a:cs typeface="Roboto"/>
                  <a:sym typeface="Roboto"/>
                </a:rPr>
                <a:t>Value</a:t>
              </a:r>
              <a:endParaRPr>
                <a:solidFill>
                  <a:srgbClr val="FFFFFF"/>
                </a:solidFill>
              </a:endParaRPr>
            </a:p>
          </p:txBody>
        </p:sp>
      </p:grpSp>
      <p:grpSp>
        <p:nvGrpSpPr>
          <p:cNvPr id="1318" name="Google Shape;1318;p90"/>
          <p:cNvGrpSpPr/>
          <p:nvPr/>
        </p:nvGrpSpPr>
        <p:grpSpPr>
          <a:xfrm>
            <a:off x="1467764" y="5640163"/>
            <a:ext cx="3180600" cy="885900"/>
            <a:chOff x="4348314" y="5331438"/>
            <a:chExt cx="3180600" cy="885900"/>
          </a:xfrm>
        </p:grpSpPr>
        <p:sp>
          <p:nvSpPr>
            <p:cNvPr id="1319" name="Google Shape;1319;p90"/>
            <p:cNvSpPr/>
            <p:nvPr/>
          </p:nvSpPr>
          <p:spPr>
            <a:xfrm>
              <a:off x="4348314" y="5331438"/>
              <a:ext cx="3180600" cy="885900"/>
            </a:xfrm>
            <a:prstGeom prst="wedgeRoundRectCallout">
              <a:avLst>
                <a:gd fmla="val -57925" name="adj1"/>
                <a:gd fmla="val -22018" name="adj2"/>
                <a:gd fmla="val 16667" name="adj3"/>
              </a:avLst>
            </a:prstGeom>
            <a:solidFill>
              <a:srgbClr val="FFFFFF"/>
            </a:solid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0" name="Google Shape;1320;p90"/>
            <p:cNvSpPr/>
            <p:nvPr/>
          </p:nvSpPr>
          <p:spPr>
            <a:xfrm>
              <a:off x="4516784" y="5422957"/>
              <a:ext cx="2843700" cy="7029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Customer wants to buy something which brings benefits.</a:t>
              </a:r>
              <a:endParaRPr/>
            </a:p>
          </p:txBody>
        </p:sp>
      </p:grpSp>
      <p:pic>
        <p:nvPicPr>
          <p:cNvPr descr="Logo&#10;&#10;Description automatically generated" id="1321" name="Google Shape;1321;p90"/>
          <p:cNvPicPr preferRelativeResize="0"/>
          <p:nvPr/>
        </p:nvPicPr>
        <p:blipFill rotWithShape="1">
          <a:blip r:embed="rId9">
            <a:alphaModFix/>
          </a:blip>
          <a:srcRect b="0" l="0" r="0" t="0"/>
          <a:stretch/>
        </p:blipFill>
        <p:spPr>
          <a:xfrm>
            <a:off x="294602" y="5790261"/>
            <a:ext cx="813978" cy="8139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5" name="Shape 1325"/>
        <p:cNvGrpSpPr/>
        <p:nvPr/>
      </p:nvGrpSpPr>
      <p:grpSpPr>
        <a:xfrm>
          <a:off x="0" y="0"/>
          <a:ext cx="0" cy="0"/>
          <a:chOff x="0" y="0"/>
          <a:chExt cx="0" cy="0"/>
        </a:xfrm>
      </p:grpSpPr>
      <p:sp>
        <p:nvSpPr>
          <p:cNvPr id="1326" name="Google Shape;1326;p91"/>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7" name="Google Shape;1327;p91"/>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328" name="Google Shape;1328;p91"/>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Feature vs. Value Selling</a:t>
            </a:r>
            <a:endParaRPr b="1" sz="2900">
              <a:latin typeface="Signika"/>
              <a:ea typeface="Signika"/>
              <a:cs typeface="Signika"/>
              <a:sym typeface="Signika"/>
            </a:endParaRPr>
          </a:p>
        </p:txBody>
      </p:sp>
      <p:sp>
        <p:nvSpPr>
          <p:cNvPr id="1329" name="Google Shape;1329;p91"/>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Example</a:t>
            </a:r>
            <a:endParaRPr b="1" sz="2400">
              <a:solidFill>
                <a:srgbClr val="2F2922"/>
              </a:solidFill>
              <a:latin typeface="Signika"/>
              <a:ea typeface="Signika"/>
              <a:cs typeface="Signika"/>
              <a:sym typeface="Signika"/>
            </a:endParaRPr>
          </a:p>
        </p:txBody>
      </p:sp>
      <p:sp>
        <p:nvSpPr>
          <p:cNvPr id="1330" name="Google Shape;1330;p91"/>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331" name="Google Shape;1331;p91"/>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332" name="Google Shape;1332;p91"/>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pSp>
        <p:nvGrpSpPr>
          <p:cNvPr id="1333" name="Google Shape;1333;p91"/>
          <p:cNvGrpSpPr/>
          <p:nvPr/>
        </p:nvGrpSpPr>
        <p:grpSpPr>
          <a:xfrm>
            <a:off x="573951" y="1516385"/>
            <a:ext cx="3575680" cy="379378"/>
            <a:chOff x="3601515" y="2155617"/>
            <a:chExt cx="3378382" cy="499379"/>
          </a:xfrm>
        </p:grpSpPr>
        <p:grpSp>
          <p:nvGrpSpPr>
            <p:cNvPr id="1334" name="Google Shape;1334;p91"/>
            <p:cNvGrpSpPr/>
            <p:nvPr/>
          </p:nvGrpSpPr>
          <p:grpSpPr>
            <a:xfrm>
              <a:off x="3601515" y="2155617"/>
              <a:ext cx="3378382" cy="499379"/>
              <a:chOff x="3601598" y="2155635"/>
              <a:chExt cx="2000700" cy="1230604"/>
            </a:xfrm>
          </p:grpSpPr>
          <p:sp>
            <p:nvSpPr>
              <p:cNvPr id="1335" name="Google Shape;1335;p91"/>
              <p:cNvSpPr/>
              <p:nvPr/>
            </p:nvSpPr>
            <p:spPr>
              <a:xfrm>
                <a:off x="3601598" y="2155639"/>
                <a:ext cx="2000700" cy="12306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336" name="Google Shape;1336;p91"/>
              <p:cNvSpPr/>
              <p:nvPr/>
            </p:nvSpPr>
            <p:spPr>
              <a:xfrm>
                <a:off x="3601598" y="2155635"/>
                <a:ext cx="2000700" cy="1230600"/>
              </a:xfrm>
              <a:prstGeom prst="roundRect">
                <a:avLst>
                  <a:gd fmla="val 0" name="adj"/>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grpSp>
        <p:sp>
          <p:nvSpPr>
            <p:cNvPr id="1337" name="Google Shape;1337;p91"/>
            <p:cNvSpPr txBox="1"/>
            <p:nvPr/>
          </p:nvSpPr>
          <p:spPr>
            <a:xfrm>
              <a:off x="3799333" y="2184684"/>
              <a:ext cx="2983200" cy="445800"/>
            </a:xfrm>
            <a:prstGeom prst="rect">
              <a:avLst/>
            </a:prstGeom>
            <a:solidFill>
              <a:srgbClr val="3C7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What Does Value Selling Mean?</a:t>
              </a:r>
              <a:endParaRPr>
                <a:solidFill>
                  <a:srgbClr val="FFFFFF"/>
                </a:solidFill>
              </a:endParaRPr>
            </a:p>
          </p:txBody>
        </p:sp>
      </p:grpSp>
      <p:sp>
        <p:nvSpPr>
          <p:cNvPr id="1338" name="Google Shape;1338;p91"/>
          <p:cNvSpPr/>
          <p:nvPr/>
        </p:nvSpPr>
        <p:spPr>
          <a:xfrm>
            <a:off x="617225" y="2259800"/>
            <a:ext cx="3532500" cy="2830800"/>
          </a:xfrm>
          <a:prstGeom prst="rect">
            <a:avLst/>
          </a:prstGeom>
          <a:noFill/>
          <a:ln>
            <a:noFill/>
          </a:ln>
        </p:spPr>
        <p:txBody>
          <a:bodyPr anchorCtr="0" anchor="t" bIns="45700" lIns="91425" spcFirstLastPara="1" rIns="91425" wrap="square" tIns="45700">
            <a:noAutofit/>
          </a:bodyPr>
          <a:lstStyle/>
          <a:p>
            <a:pPr indent="-260350" lvl="0" marL="171450" marR="0" rtl="0" algn="l">
              <a:lnSpc>
                <a:spcPct val="150000"/>
              </a:lnSpc>
              <a:spcBef>
                <a:spcPts val="0"/>
              </a:spcBef>
              <a:spcAft>
                <a:spcPts val="0"/>
              </a:spcAft>
              <a:buClr>
                <a:srgbClr val="000000"/>
              </a:buClr>
              <a:buSzPts val="1400"/>
              <a:buFont typeface="Arial"/>
              <a:buChar char="●"/>
            </a:pPr>
            <a:r>
              <a:rPr b="0" i="0" lang="en-MY" u="none" cap="none" strike="noStrike">
                <a:solidFill>
                  <a:srgbClr val="000000"/>
                </a:solidFill>
                <a:latin typeface="Roboto"/>
                <a:ea typeface="Roboto"/>
                <a:cs typeface="Roboto"/>
                <a:sym typeface="Roboto"/>
              </a:rPr>
              <a:t>Value is the </a:t>
            </a:r>
            <a:r>
              <a:rPr b="1" i="0" lang="en-MY" u="none" cap="none" strike="noStrike">
                <a:solidFill>
                  <a:srgbClr val="000000"/>
                </a:solidFill>
                <a:latin typeface="Roboto"/>
                <a:ea typeface="Roboto"/>
                <a:cs typeface="Roboto"/>
                <a:sym typeface="Roboto"/>
              </a:rPr>
              <a:t>perceived benefit </a:t>
            </a:r>
            <a:r>
              <a:rPr b="0" i="0" lang="en-MY" u="none" cap="none" strike="noStrike">
                <a:solidFill>
                  <a:srgbClr val="000000"/>
                </a:solidFill>
                <a:latin typeface="Roboto"/>
                <a:ea typeface="Roboto"/>
                <a:cs typeface="Roboto"/>
                <a:sym typeface="Roboto"/>
              </a:rPr>
              <a:t>that the merchant will get from our product.</a:t>
            </a:r>
            <a:endParaRPr sz="1600"/>
          </a:p>
          <a:p>
            <a:pPr indent="0" lvl="0" marL="0" marR="0" rtl="0" algn="l">
              <a:lnSpc>
                <a:spcPct val="150000"/>
              </a:lnSpc>
              <a:spcBef>
                <a:spcPts val="0"/>
              </a:spcBef>
              <a:spcAft>
                <a:spcPts val="0"/>
              </a:spcAft>
              <a:buClr>
                <a:srgbClr val="000000"/>
              </a:buClr>
              <a:buSzPts val="1200"/>
              <a:buFont typeface="Arial"/>
              <a:buNone/>
            </a:pPr>
            <a:r>
              <a:t/>
            </a:r>
            <a:endParaRPr b="0" i="0" u="none" cap="none" strike="noStrike">
              <a:solidFill>
                <a:srgbClr val="000000"/>
              </a:solidFill>
              <a:latin typeface="Roboto"/>
              <a:ea typeface="Roboto"/>
              <a:cs typeface="Roboto"/>
              <a:sym typeface="Roboto"/>
            </a:endParaRPr>
          </a:p>
          <a:p>
            <a:pPr indent="-260350" lvl="0" marL="171450" marR="0" rtl="0" algn="l">
              <a:lnSpc>
                <a:spcPct val="150000"/>
              </a:lnSpc>
              <a:spcBef>
                <a:spcPts val="0"/>
              </a:spcBef>
              <a:spcAft>
                <a:spcPts val="0"/>
              </a:spcAft>
              <a:buClr>
                <a:srgbClr val="000000"/>
              </a:buClr>
              <a:buSzPts val="1400"/>
              <a:buFont typeface="Arial"/>
              <a:buChar char="●"/>
            </a:pPr>
            <a:r>
              <a:rPr b="0" i="0" lang="en-MY" u="none" cap="none" strike="noStrike">
                <a:solidFill>
                  <a:srgbClr val="000000"/>
                </a:solidFill>
                <a:latin typeface="Roboto"/>
                <a:ea typeface="Roboto"/>
                <a:cs typeface="Roboto"/>
                <a:sym typeface="Roboto"/>
              </a:rPr>
              <a:t>If we believe that a feature will benefit Merchant, that does not guarantee that</a:t>
            </a:r>
            <a:br>
              <a:rPr b="0" i="0" lang="en-MY" u="none" cap="none" strike="noStrike">
                <a:solidFill>
                  <a:srgbClr val="000000"/>
                </a:solidFill>
                <a:latin typeface="Roboto"/>
                <a:ea typeface="Roboto"/>
                <a:cs typeface="Roboto"/>
                <a:sym typeface="Roboto"/>
              </a:rPr>
            </a:br>
            <a:r>
              <a:rPr b="0" i="0" lang="en-MY" u="none" cap="none" strike="noStrike">
                <a:solidFill>
                  <a:srgbClr val="000000"/>
                </a:solidFill>
                <a:latin typeface="Roboto"/>
                <a:ea typeface="Roboto"/>
                <a:cs typeface="Roboto"/>
                <a:sym typeface="Roboto"/>
              </a:rPr>
              <a:t> they will agree.</a:t>
            </a:r>
            <a:endParaRPr sz="1600"/>
          </a:p>
          <a:p>
            <a:pPr indent="0" lvl="0" marL="0" marR="0" rtl="0" algn="l">
              <a:lnSpc>
                <a:spcPct val="150000"/>
              </a:lnSpc>
              <a:spcBef>
                <a:spcPts val="0"/>
              </a:spcBef>
              <a:spcAft>
                <a:spcPts val="0"/>
              </a:spcAft>
              <a:buClr>
                <a:srgbClr val="000000"/>
              </a:buClr>
              <a:buSzPts val="1200"/>
              <a:buFont typeface="Arial"/>
              <a:buNone/>
            </a:pPr>
            <a:r>
              <a:t/>
            </a:r>
            <a:endParaRPr b="0" i="0" u="none" cap="none" strike="noStrike">
              <a:solidFill>
                <a:srgbClr val="000000"/>
              </a:solidFill>
              <a:latin typeface="Roboto"/>
              <a:ea typeface="Roboto"/>
              <a:cs typeface="Roboto"/>
              <a:sym typeface="Roboto"/>
            </a:endParaRPr>
          </a:p>
          <a:p>
            <a:pPr indent="-260350" lvl="0" marL="171450" marR="0" rtl="0" algn="l">
              <a:lnSpc>
                <a:spcPct val="150000"/>
              </a:lnSpc>
              <a:spcBef>
                <a:spcPts val="0"/>
              </a:spcBef>
              <a:spcAft>
                <a:spcPts val="0"/>
              </a:spcAft>
              <a:buClr>
                <a:srgbClr val="000000"/>
              </a:buClr>
              <a:buSzPts val="1400"/>
              <a:buFont typeface="Arial"/>
              <a:buChar char="●"/>
            </a:pPr>
            <a:r>
              <a:rPr b="0" i="0" lang="en-MY" u="none" cap="none" strike="noStrike">
                <a:solidFill>
                  <a:srgbClr val="000000"/>
                </a:solidFill>
                <a:latin typeface="Roboto"/>
                <a:ea typeface="Roboto"/>
                <a:cs typeface="Roboto"/>
                <a:sym typeface="Roboto"/>
              </a:rPr>
              <a:t>It is essential that merchant and we share the same understanding of the feature's potential benefits.</a:t>
            </a:r>
            <a:endParaRPr b="0" i="0" u="none" cap="none" strike="noStrike">
              <a:solidFill>
                <a:srgbClr val="FB9419"/>
              </a:solidFill>
              <a:latin typeface="Arial"/>
              <a:ea typeface="Arial"/>
              <a:cs typeface="Arial"/>
              <a:sym typeface="Arial"/>
            </a:endParaRPr>
          </a:p>
        </p:txBody>
      </p:sp>
      <p:cxnSp>
        <p:nvCxnSpPr>
          <p:cNvPr id="1339" name="Google Shape;1339;p91"/>
          <p:cNvCxnSpPr/>
          <p:nvPr/>
        </p:nvCxnSpPr>
        <p:spPr>
          <a:xfrm>
            <a:off x="4801837" y="1514301"/>
            <a:ext cx="0" cy="4794600"/>
          </a:xfrm>
          <a:prstGeom prst="straightConnector1">
            <a:avLst/>
          </a:prstGeom>
          <a:noFill/>
          <a:ln cap="flat" cmpd="sng" w="25400">
            <a:solidFill>
              <a:srgbClr val="CCCCCC"/>
            </a:solidFill>
            <a:prstDash val="dash"/>
            <a:round/>
            <a:headEnd len="sm" w="sm" type="none"/>
            <a:tailEnd len="sm" w="sm" type="none"/>
          </a:ln>
        </p:spPr>
      </p:cxnSp>
      <p:pic>
        <p:nvPicPr>
          <p:cNvPr descr="Qr code&#10;&#10;Description automatically generated" id="1340" name="Google Shape;1340;p91"/>
          <p:cNvPicPr preferRelativeResize="0"/>
          <p:nvPr/>
        </p:nvPicPr>
        <p:blipFill rotWithShape="1">
          <a:blip r:embed="rId6">
            <a:alphaModFix/>
          </a:blip>
          <a:srcRect b="0" l="0" r="0" t="0"/>
          <a:stretch/>
        </p:blipFill>
        <p:spPr>
          <a:xfrm>
            <a:off x="7935007" y="2107907"/>
            <a:ext cx="1202022" cy="1202022"/>
          </a:xfrm>
          <a:prstGeom prst="rect">
            <a:avLst/>
          </a:prstGeom>
          <a:noFill/>
          <a:ln>
            <a:noFill/>
          </a:ln>
        </p:spPr>
      </p:pic>
      <p:sp>
        <p:nvSpPr>
          <p:cNvPr id="1341" name="Google Shape;1341;p91"/>
          <p:cNvSpPr/>
          <p:nvPr/>
        </p:nvSpPr>
        <p:spPr>
          <a:xfrm>
            <a:off x="9453319" y="2295105"/>
            <a:ext cx="1540800" cy="766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Inventory Management</a:t>
            </a:r>
            <a:endParaRPr/>
          </a:p>
        </p:txBody>
      </p:sp>
      <p:pic>
        <p:nvPicPr>
          <p:cNvPr id="1342" name="Google Shape;1342;p91"/>
          <p:cNvPicPr preferRelativeResize="0"/>
          <p:nvPr/>
        </p:nvPicPr>
        <p:blipFill rotWithShape="1">
          <a:blip r:embed="rId7">
            <a:alphaModFix/>
          </a:blip>
          <a:srcRect b="0" l="0" r="0" t="0"/>
          <a:stretch/>
        </p:blipFill>
        <p:spPr>
          <a:xfrm>
            <a:off x="7949757" y="3647545"/>
            <a:ext cx="1202022" cy="1202022"/>
          </a:xfrm>
          <a:prstGeom prst="rect">
            <a:avLst/>
          </a:prstGeom>
          <a:noFill/>
          <a:ln>
            <a:noFill/>
          </a:ln>
        </p:spPr>
      </p:pic>
      <p:sp>
        <p:nvSpPr>
          <p:cNvPr id="1343" name="Google Shape;1343;p91"/>
          <p:cNvSpPr/>
          <p:nvPr/>
        </p:nvSpPr>
        <p:spPr>
          <a:xfrm>
            <a:off x="9453319" y="3798743"/>
            <a:ext cx="1540800" cy="766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Track Stock</a:t>
            </a:r>
            <a:endParaRPr/>
          </a:p>
        </p:txBody>
      </p:sp>
      <p:grpSp>
        <p:nvGrpSpPr>
          <p:cNvPr id="1344" name="Google Shape;1344;p91"/>
          <p:cNvGrpSpPr/>
          <p:nvPr/>
        </p:nvGrpSpPr>
        <p:grpSpPr>
          <a:xfrm>
            <a:off x="5941454" y="2456385"/>
            <a:ext cx="1313100" cy="495900"/>
            <a:chOff x="5374124" y="2285979"/>
            <a:chExt cx="1313100" cy="495900"/>
          </a:xfrm>
        </p:grpSpPr>
        <p:sp>
          <p:nvSpPr>
            <p:cNvPr id="1345" name="Google Shape;1345;p91"/>
            <p:cNvSpPr/>
            <p:nvPr/>
          </p:nvSpPr>
          <p:spPr>
            <a:xfrm>
              <a:off x="5374124" y="2285979"/>
              <a:ext cx="1313100" cy="495900"/>
            </a:xfrm>
            <a:prstGeom prst="roundRect">
              <a:avLst>
                <a:gd fmla="val 16667" name="adj"/>
              </a:avLst>
            </a:prstGeom>
            <a:solidFill>
              <a:srgbClr val="FFFFFF"/>
            </a:solidFill>
            <a:ln cap="flat" cmpd="sng" w="25400">
              <a:solidFill>
                <a:srgbClr val="674E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1" i="0" sz="1400" u="none" cap="none" strike="noStrike">
                <a:solidFill>
                  <a:srgbClr val="000000"/>
                </a:solidFill>
                <a:latin typeface="Roboto"/>
                <a:ea typeface="Roboto"/>
                <a:cs typeface="Roboto"/>
                <a:sym typeface="Roboto"/>
              </a:endParaRPr>
            </a:p>
          </p:txBody>
        </p:sp>
        <p:sp>
          <p:nvSpPr>
            <p:cNvPr id="1346" name="Google Shape;1346;p91"/>
            <p:cNvSpPr/>
            <p:nvPr/>
          </p:nvSpPr>
          <p:spPr>
            <a:xfrm>
              <a:off x="5374124" y="2285979"/>
              <a:ext cx="1313100" cy="495900"/>
            </a:xfrm>
            <a:prstGeom prst="roundRect">
              <a:avLst>
                <a:gd fmla="val 16667" name="adj"/>
              </a:avLst>
            </a:prstGeom>
            <a:noFill/>
            <a:ln cap="flat" cmpd="sng" w="9525">
              <a:solidFill>
                <a:srgbClr val="674E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Feature</a:t>
              </a:r>
              <a:endParaRPr/>
            </a:p>
          </p:txBody>
        </p:sp>
      </p:grpSp>
      <p:grpSp>
        <p:nvGrpSpPr>
          <p:cNvPr id="1347" name="Google Shape;1347;p91"/>
          <p:cNvGrpSpPr/>
          <p:nvPr/>
        </p:nvGrpSpPr>
        <p:grpSpPr>
          <a:xfrm>
            <a:off x="5940005" y="3947023"/>
            <a:ext cx="1315987" cy="495900"/>
            <a:chOff x="5374124" y="3188502"/>
            <a:chExt cx="1315987" cy="495900"/>
          </a:xfrm>
        </p:grpSpPr>
        <p:sp>
          <p:nvSpPr>
            <p:cNvPr id="1348" name="Google Shape;1348;p91"/>
            <p:cNvSpPr/>
            <p:nvPr/>
          </p:nvSpPr>
          <p:spPr>
            <a:xfrm>
              <a:off x="5377011" y="3188502"/>
              <a:ext cx="1313100" cy="495900"/>
            </a:xfrm>
            <a:prstGeom prst="roundRect">
              <a:avLst>
                <a:gd fmla="val 16667" name="adj"/>
              </a:avLst>
            </a:prstGeom>
            <a:solidFill>
              <a:srgbClr val="FFFFFF"/>
            </a:solidFill>
            <a:ln cap="flat" cmpd="sng" w="25400">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1" i="0" sz="1400" u="none" cap="none" strike="noStrike">
                <a:solidFill>
                  <a:srgbClr val="000000"/>
                </a:solidFill>
                <a:latin typeface="Roboto"/>
                <a:ea typeface="Roboto"/>
                <a:cs typeface="Roboto"/>
                <a:sym typeface="Roboto"/>
              </a:endParaRPr>
            </a:p>
          </p:txBody>
        </p:sp>
        <p:sp>
          <p:nvSpPr>
            <p:cNvPr id="1349" name="Google Shape;1349;p91"/>
            <p:cNvSpPr/>
            <p:nvPr/>
          </p:nvSpPr>
          <p:spPr>
            <a:xfrm>
              <a:off x="5374124" y="3188502"/>
              <a:ext cx="1313100" cy="4959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Advantage</a:t>
              </a:r>
              <a:endParaRPr/>
            </a:p>
          </p:txBody>
        </p:sp>
      </p:grpSp>
      <p:pic>
        <p:nvPicPr>
          <p:cNvPr id="1350" name="Google Shape;1350;p91"/>
          <p:cNvPicPr preferRelativeResize="0"/>
          <p:nvPr/>
        </p:nvPicPr>
        <p:blipFill rotWithShape="1">
          <a:blip r:embed="rId8">
            <a:alphaModFix/>
          </a:blip>
          <a:srcRect b="0" l="0" r="0" t="0"/>
          <a:stretch/>
        </p:blipFill>
        <p:spPr>
          <a:xfrm>
            <a:off x="7935002" y="5084646"/>
            <a:ext cx="1202022" cy="1202022"/>
          </a:xfrm>
          <a:prstGeom prst="rect">
            <a:avLst/>
          </a:prstGeom>
          <a:noFill/>
          <a:ln>
            <a:noFill/>
          </a:ln>
        </p:spPr>
      </p:pic>
      <p:sp>
        <p:nvSpPr>
          <p:cNvPr id="1351" name="Google Shape;1351;p91"/>
          <p:cNvSpPr/>
          <p:nvPr/>
        </p:nvSpPr>
        <p:spPr>
          <a:xfrm>
            <a:off x="9453318" y="5302406"/>
            <a:ext cx="2085300" cy="766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Prevent theft thereby conserving money</a:t>
            </a:r>
            <a:endParaRPr/>
          </a:p>
        </p:txBody>
      </p:sp>
      <p:grpSp>
        <p:nvGrpSpPr>
          <p:cNvPr id="1352" name="Google Shape;1352;p91"/>
          <p:cNvGrpSpPr/>
          <p:nvPr/>
        </p:nvGrpSpPr>
        <p:grpSpPr>
          <a:xfrm>
            <a:off x="5941455" y="5437685"/>
            <a:ext cx="1313100" cy="495901"/>
            <a:chOff x="5377011" y="3323781"/>
            <a:chExt cx="1313100" cy="495901"/>
          </a:xfrm>
        </p:grpSpPr>
        <p:sp>
          <p:nvSpPr>
            <p:cNvPr id="1353" name="Google Shape;1353;p91"/>
            <p:cNvSpPr/>
            <p:nvPr/>
          </p:nvSpPr>
          <p:spPr>
            <a:xfrm>
              <a:off x="5377011" y="3323781"/>
              <a:ext cx="1313100" cy="495900"/>
            </a:xfrm>
            <a:prstGeom prst="roundRect">
              <a:avLst>
                <a:gd fmla="val 16667" name="adj"/>
              </a:avLst>
            </a:prstGeom>
            <a:solidFill>
              <a:srgbClr val="FFFFFF"/>
            </a:solidFill>
            <a:ln cap="flat" cmpd="sng" w="25400">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1" i="0" sz="1400" u="none" cap="none" strike="noStrike">
                <a:solidFill>
                  <a:srgbClr val="000000"/>
                </a:solidFill>
                <a:latin typeface="Roboto"/>
                <a:ea typeface="Roboto"/>
                <a:cs typeface="Roboto"/>
                <a:sym typeface="Roboto"/>
              </a:endParaRPr>
            </a:p>
          </p:txBody>
        </p:sp>
        <p:sp>
          <p:nvSpPr>
            <p:cNvPr id="1354" name="Google Shape;1354;p91"/>
            <p:cNvSpPr/>
            <p:nvPr/>
          </p:nvSpPr>
          <p:spPr>
            <a:xfrm>
              <a:off x="5377011" y="3323782"/>
              <a:ext cx="1313100" cy="495900"/>
            </a:xfrm>
            <a:prstGeom prst="roundRect">
              <a:avLst>
                <a:gd fmla="val 16667" name="adj"/>
              </a:avLst>
            </a:prstGeom>
            <a:noFill/>
            <a:ln cap="flat" cmpd="sng" w="9525">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MY" sz="1400" u="none" cap="none" strike="noStrike">
                  <a:solidFill>
                    <a:srgbClr val="000000"/>
                  </a:solidFill>
                  <a:latin typeface="Roboto"/>
                  <a:ea typeface="Roboto"/>
                  <a:cs typeface="Roboto"/>
                  <a:sym typeface="Roboto"/>
                </a:rPr>
                <a:t>Value</a:t>
              </a:r>
              <a:endParaRPr/>
            </a:p>
          </p:txBody>
        </p:sp>
      </p:grpSp>
      <p:grpSp>
        <p:nvGrpSpPr>
          <p:cNvPr id="1355" name="Google Shape;1355;p91"/>
          <p:cNvGrpSpPr/>
          <p:nvPr/>
        </p:nvGrpSpPr>
        <p:grpSpPr>
          <a:xfrm>
            <a:off x="5483458" y="1514294"/>
            <a:ext cx="6134609" cy="381657"/>
            <a:chOff x="4831581" y="1320519"/>
            <a:chExt cx="6647100" cy="381657"/>
          </a:xfrm>
        </p:grpSpPr>
        <p:sp>
          <p:nvSpPr>
            <p:cNvPr id="1356" name="Google Shape;1356;p91"/>
            <p:cNvSpPr/>
            <p:nvPr/>
          </p:nvSpPr>
          <p:spPr>
            <a:xfrm>
              <a:off x="4831581" y="1322676"/>
              <a:ext cx="6647100" cy="379500"/>
            </a:xfrm>
            <a:prstGeom prst="rect">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357" name="Google Shape;1357;p91"/>
            <p:cNvSpPr/>
            <p:nvPr/>
          </p:nvSpPr>
          <p:spPr>
            <a:xfrm>
              <a:off x="4831581" y="1320519"/>
              <a:ext cx="6647100" cy="381600"/>
            </a:xfrm>
            <a:prstGeom prst="roundRect">
              <a:avLst>
                <a:gd fmla="val 0" name="adj"/>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Example</a:t>
              </a:r>
              <a:endParaRPr>
                <a:solidFill>
                  <a:srgbClr val="FFFFFF"/>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1" name="Shape 1361"/>
        <p:cNvGrpSpPr/>
        <p:nvPr/>
      </p:nvGrpSpPr>
      <p:grpSpPr>
        <a:xfrm>
          <a:off x="0" y="0"/>
          <a:ext cx="0" cy="0"/>
          <a:chOff x="0" y="0"/>
          <a:chExt cx="0" cy="0"/>
        </a:xfrm>
      </p:grpSpPr>
      <p:sp>
        <p:nvSpPr>
          <p:cNvPr id="1362" name="Google Shape;1362;p92"/>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3" name="Google Shape;1363;p92"/>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364" name="Google Shape;1364;p92"/>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Feature vs. Value Selling</a:t>
            </a:r>
            <a:endParaRPr b="1" sz="2900">
              <a:latin typeface="Signika"/>
              <a:ea typeface="Signika"/>
              <a:cs typeface="Signika"/>
              <a:sym typeface="Signika"/>
            </a:endParaRPr>
          </a:p>
        </p:txBody>
      </p:sp>
      <p:sp>
        <p:nvSpPr>
          <p:cNvPr id="1365" name="Google Shape;1365;p92"/>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Features</a:t>
            </a:r>
            <a:endParaRPr b="1" sz="2400">
              <a:solidFill>
                <a:srgbClr val="2F2922"/>
              </a:solidFill>
              <a:latin typeface="Signika"/>
              <a:ea typeface="Signika"/>
              <a:cs typeface="Signika"/>
              <a:sym typeface="Signika"/>
            </a:endParaRPr>
          </a:p>
        </p:txBody>
      </p:sp>
      <p:sp>
        <p:nvSpPr>
          <p:cNvPr id="1366" name="Google Shape;1366;p92"/>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367" name="Google Shape;1367;p92"/>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368" name="Google Shape;1368;p92"/>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aphicFrame>
        <p:nvGraphicFramePr>
          <p:cNvPr id="1369" name="Google Shape;1369;p92"/>
          <p:cNvGraphicFramePr/>
          <p:nvPr/>
        </p:nvGraphicFramePr>
        <p:xfrm>
          <a:off x="1671643" y="1719447"/>
          <a:ext cx="3000000" cy="3000000"/>
        </p:xfrm>
        <a:graphic>
          <a:graphicData uri="http://schemas.openxmlformats.org/drawingml/2006/table">
            <a:tbl>
              <a:tblPr>
                <a:noFill/>
                <a:tableStyleId>{5A21F693-E96C-41E1-A66E-38A26D72B503}</a:tableStyleId>
              </a:tblPr>
              <a:tblGrid>
                <a:gridCol w="1563500"/>
                <a:gridCol w="3582475"/>
                <a:gridCol w="3702725"/>
              </a:tblGrid>
              <a:tr h="454075">
                <a:tc>
                  <a:txBody>
                    <a:bodyPr/>
                    <a:lstStyle/>
                    <a:p>
                      <a:pPr indent="0" lvl="0" marL="0" marR="0" rtl="0" algn="ctr">
                        <a:lnSpc>
                          <a:spcPct val="115000"/>
                        </a:lnSpc>
                        <a:spcBef>
                          <a:spcPts val="0"/>
                        </a:spcBef>
                        <a:spcAft>
                          <a:spcPts val="0"/>
                        </a:spcAft>
                        <a:buClr>
                          <a:srgbClr val="000000"/>
                        </a:buClr>
                        <a:buSzPts val="1600"/>
                        <a:buFont typeface="Arial"/>
                        <a:buNone/>
                      </a:pPr>
                      <a:r>
                        <a:rPr b="1" lang="en-MY" sz="1600" u="none" cap="none" strike="noStrike">
                          <a:latin typeface="Roboto"/>
                          <a:ea typeface="Roboto"/>
                          <a:cs typeface="Roboto"/>
                          <a:sym typeface="Roboto"/>
                        </a:rPr>
                        <a:t>Feature</a:t>
                      </a:r>
                      <a:endParaRPr b="1" sz="1600" u="none" cap="none" strike="noStrike">
                        <a:latin typeface="Roboto"/>
                        <a:ea typeface="Roboto"/>
                        <a:cs typeface="Roboto"/>
                        <a:sym typeface="Roboto"/>
                      </a:endParaRPr>
                    </a:p>
                  </a:txBody>
                  <a:tcPr marT="91425" marB="91425" marR="91425" marL="91425" anchor="ctr">
                    <a:solidFill>
                      <a:srgbClr val="F1C232"/>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MY" sz="1600" u="none" cap="none" strike="noStrike">
                          <a:latin typeface="Roboto"/>
                          <a:ea typeface="Roboto"/>
                          <a:cs typeface="Roboto"/>
                          <a:sym typeface="Roboto"/>
                        </a:rPr>
                        <a:t>Advantage</a:t>
                      </a:r>
                      <a:endParaRPr b="1" sz="1600" u="none" cap="none" strike="noStrike">
                        <a:latin typeface="Roboto"/>
                        <a:ea typeface="Roboto"/>
                        <a:cs typeface="Roboto"/>
                        <a:sym typeface="Roboto"/>
                      </a:endParaRPr>
                    </a:p>
                  </a:txBody>
                  <a:tcPr marT="91425" marB="91425" marR="91425" marL="91425" anchor="ctr">
                    <a:solidFill>
                      <a:srgbClr val="F1C232"/>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MY" sz="1600" u="none" cap="none" strike="noStrike">
                          <a:latin typeface="Roboto"/>
                          <a:ea typeface="Roboto"/>
                          <a:cs typeface="Roboto"/>
                          <a:sym typeface="Roboto"/>
                        </a:rPr>
                        <a:t>Benefit/Value</a:t>
                      </a:r>
                      <a:endParaRPr b="1" sz="1600" u="none" cap="none" strike="noStrike">
                        <a:latin typeface="Roboto"/>
                        <a:ea typeface="Roboto"/>
                        <a:cs typeface="Roboto"/>
                        <a:sym typeface="Roboto"/>
                      </a:endParaRPr>
                    </a:p>
                  </a:txBody>
                  <a:tcPr marT="91425" marB="91425" marR="91425" marL="91425" anchor="ctr">
                    <a:solidFill>
                      <a:srgbClr val="F1C232"/>
                    </a:solidFill>
                  </a:tcPr>
                </a:tc>
              </a:tr>
              <a:tr h="1319050">
                <a:tc>
                  <a:txBody>
                    <a:bodyPr/>
                    <a:lstStyle/>
                    <a:p>
                      <a:pPr indent="0" lvl="0" marL="0" marR="0" rtl="0" algn="l">
                        <a:lnSpc>
                          <a:spcPct val="115000"/>
                        </a:lnSpc>
                        <a:spcBef>
                          <a:spcPts val="0"/>
                        </a:spcBef>
                        <a:spcAft>
                          <a:spcPts val="0"/>
                        </a:spcAft>
                        <a:buClr>
                          <a:srgbClr val="000000"/>
                        </a:buClr>
                        <a:buSzPts val="1200"/>
                        <a:buFont typeface="Arial"/>
                        <a:buNone/>
                      </a:pPr>
                      <a:r>
                        <a:rPr b="1" lang="en-MY" sz="1200" u="none" cap="none" strike="noStrike">
                          <a:latin typeface="Roboto"/>
                          <a:ea typeface="Roboto"/>
                          <a:cs typeface="Roboto"/>
                          <a:sym typeface="Roboto"/>
                        </a:rPr>
                        <a:t>Beep Ordering</a:t>
                      </a:r>
                      <a:endParaRPr b="1"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Waiter don’t need to spend time to take order</a:t>
                      </a:r>
                      <a:endParaRPr sz="1200" u="none" cap="none" strike="noStrike">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Lowers chances of wrong order taken</a:t>
                      </a:r>
                      <a:endParaRPr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Cut down on manpower and overall reduction in cost of operations</a:t>
                      </a:r>
                      <a:endParaRPr sz="1200" u="none" cap="none" strike="noStrike">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Reduce in wastage, and happier customers overall</a:t>
                      </a:r>
                      <a:endParaRPr sz="1200" u="none" cap="none" strike="noStrike">
                        <a:latin typeface="Roboto"/>
                        <a:ea typeface="Roboto"/>
                        <a:cs typeface="Roboto"/>
                        <a:sym typeface="Roboto"/>
                      </a:endParaRPr>
                    </a:p>
                  </a:txBody>
                  <a:tcPr marT="91425" marB="91425" marR="91425" marL="91425" anchor="ctr"/>
                </a:tc>
              </a:tr>
              <a:tr h="1319050">
                <a:tc>
                  <a:txBody>
                    <a:bodyPr/>
                    <a:lstStyle/>
                    <a:p>
                      <a:pPr indent="0" lvl="0" marL="0" marR="0" rtl="0" algn="l">
                        <a:lnSpc>
                          <a:spcPct val="115000"/>
                        </a:lnSpc>
                        <a:spcBef>
                          <a:spcPts val="0"/>
                        </a:spcBef>
                        <a:spcAft>
                          <a:spcPts val="0"/>
                        </a:spcAft>
                        <a:buClr>
                          <a:srgbClr val="000000"/>
                        </a:buClr>
                        <a:buSzPts val="1200"/>
                        <a:buFont typeface="Arial"/>
                        <a:buNone/>
                      </a:pPr>
                      <a:r>
                        <a:rPr b="1" lang="en-MY" sz="1200" u="none" cap="none" strike="noStrike">
                          <a:latin typeface="Roboto"/>
                          <a:ea typeface="Roboto"/>
                          <a:cs typeface="Roboto"/>
                          <a:sym typeface="Roboto"/>
                        </a:rPr>
                        <a:t>Beep Cashback / Store Credits</a:t>
                      </a:r>
                      <a:endParaRPr b="1"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Lowers time taken to key in customer details</a:t>
                      </a:r>
                      <a:endParaRPr sz="1200" u="none" cap="none" strike="noStrike">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Encourages customers to return more through loyalty points</a:t>
                      </a:r>
                      <a:endParaRPr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Able to obtain more customer data, and allows for better marketing actions</a:t>
                      </a:r>
                      <a:endParaRPr sz="1200" u="none" cap="none" strike="noStrike">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Increases the revenue generated by the business from returning customers</a:t>
                      </a:r>
                      <a:endParaRPr sz="1200" u="none" cap="none" strike="noStrike">
                        <a:latin typeface="Roboto"/>
                        <a:ea typeface="Roboto"/>
                        <a:cs typeface="Roboto"/>
                        <a:sym typeface="Roboto"/>
                      </a:endParaRPr>
                    </a:p>
                  </a:txBody>
                  <a:tcPr marT="91425" marB="91425" marR="91425" marL="91425" anchor="ctr"/>
                </a:tc>
              </a:tr>
              <a:tr h="1319050">
                <a:tc>
                  <a:txBody>
                    <a:bodyPr/>
                    <a:lstStyle/>
                    <a:p>
                      <a:pPr indent="0" lvl="0" marL="0" marR="0" rtl="0" algn="l">
                        <a:lnSpc>
                          <a:spcPct val="115000"/>
                        </a:lnSpc>
                        <a:spcBef>
                          <a:spcPts val="0"/>
                        </a:spcBef>
                        <a:spcAft>
                          <a:spcPts val="0"/>
                        </a:spcAft>
                        <a:buClr>
                          <a:srgbClr val="000000"/>
                        </a:buClr>
                        <a:buSzPts val="1200"/>
                        <a:buFont typeface="Arial"/>
                        <a:buNone/>
                      </a:pPr>
                      <a:r>
                        <a:rPr b="1" lang="en-MY" sz="1200" u="none" cap="none" strike="noStrike">
                          <a:latin typeface="Roboto"/>
                          <a:ea typeface="Roboto"/>
                          <a:cs typeface="Roboto"/>
                          <a:sym typeface="Roboto"/>
                        </a:rPr>
                        <a:t>Auto Promotions</a:t>
                      </a:r>
                      <a:endParaRPr b="1"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Employee don’t need to manually key in discounts</a:t>
                      </a:r>
                      <a:endParaRPr sz="1200" u="none" cap="none" strike="noStrike">
                        <a:latin typeface="Roboto"/>
                        <a:ea typeface="Roboto"/>
                        <a:cs typeface="Roboto"/>
                        <a:sym typeface="Roboto"/>
                      </a:endParaRPr>
                    </a:p>
                  </a:txBody>
                  <a:tcPr marT="91425" marB="91425" marR="91425" marL="91425" anchor="ctr"/>
                </a:tc>
                <a:tc>
                  <a:txBody>
                    <a:bodyPr/>
                    <a:lstStyle/>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Employees won’t be able to give out discounts as they want</a:t>
                      </a:r>
                      <a:endParaRPr sz="1200" u="none" cap="none" strike="noStrike">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MY" sz="1200" u="none" cap="none" strike="noStrike">
                          <a:latin typeface="Roboto"/>
                          <a:ea typeface="Roboto"/>
                          <a:cs typeface="Roboto"/>
                          <a:sym typeface="Roboto"/>
                        </a:rPr>
                        <a:t>Better control for multi-outlet businesses who want to limit &amp; control their discount</a:t>
                      </a:r>
                      <a:endParaRPr sz="1200" u="none" cap="none" strike="noStrike">
                        <a:latin typeface="Roboto"/>
                        <a:ea typeface="Roboto"/>
                        <a:cs typeface="Roboto"/>
                        <a:sym typeface="Roboto"/>
                      </a:endParaRPr>
                    </a:p>
                  </a:txBody>
                  <a:tcPr marT="91425" marB="91425" marR="91425" marL="91425" anchor="ctr"/>
                </a:tc>
              </a:tr>
            </a:tbl>
          </a:graphicData>
        </a:graphic>
      </p:graphicFrame>
      <p:cxnSp>
        <p:nvCxnSpPr>
          <p:cNvPr id="1370" name="Google Shape;1370;p92"/>
          <p:cNvCxnSpPr/>
          <p:nvPr/>
        </p:nvCxnSpPr>
        <p:spPr>
          <a:xfrm rot="10800000">
            <a:off x="1667725" y="3429000"/>
            <a:ext cx="8797800" cy="0"/>
          </a:xfrm>
          <a:prstGeom prst="straightConnector1">
            <a:avLst/>
          </a:prstGeom>
          <a:noFill/>
          <a:ln cap="flat" cmpd="sng" w="25400">
            <a:solidFill>
              <a:srgbClr val="CCCCCC"/>
            </a:solidFill>
            <a:prstDash val="dash"/>
            <a:round/>
            <a:headEnd len="sm" w="sm" type="none"/>
            <a:tailEnd len="sm" w="sm" type="none"/>
          </a:ln>
        </p:spPr>
      </p:cxnSp>
      <p:cxnSp>
        <p:nvCxnSpPr>
          <p:cNvPr id="1371" name="Google Shape;1371;p92"/>
          <p:cNvCxnSpPr/>
          <p:nvPr/>
        </p:nvCxnSpPr>
        <p:spPr>
          <a:xfrm rot="10800000">
            <a:off x="1667725" y="4909600"/>
            <a:ext cx="8797800" cy="0"/>
          </a:xfrm>
          <a:prstGeom prst="straightConnector1">
            <a:avLst/>
          </a:prstGeom>
          <a:noFill/>
          <a:ln cap="flat" cmpd="sng" w="25400">
            <a:solidFill>
              <a:srgbClr val="CCCCCC"/>
            </a:solidFill>
            <a:prstDash val="dash"/>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93"/>
          <p:cNvSpPr txBox="1"/>
          <p:nvPr/>
        </p:nvSpPr>
        <p:spPr>
          <a:xfrm>
            <a:off x="737159" y="4677138"/>
            <a:ext cx="6250800" cy="1150500"/>
          </a:xfrm>
          <a:prstGeom prst="rect">
            <a:avLst/>
          </a:prstGeom>
          <a:noFill/>
          <a:ln>
            <a:noFill/>
          </a:ln>
        </p:spPr>
        <p:txBody>
          <a:bodyPr anchorCtr="0" anchor="ctr" bIns="25400" lIns="25400" spcFirstLastPara="1" rIns="25400" wrap="square" tIns="25400">
            <a:noAutofit/>
          </a:bodyPr>
          <a:lstStyle/>
          <a:p>
            <a:pPr indent="0" lvl="0" marL="0" marR="0" rtl="0" algn="l">
              <a:lnSpc>
                <a:spcPct val="115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Consultative vs. Provocative Selling</a:t>
            </a:r>
            <a:endParaRPr/>
          </a:p>
        </p:txBody>
      </p:sp>
      <p:pic>
        <p:nvPicPr>
          <p:cNvPr descr="Logo, icon&#10;&#10;Description automatically generated" id="1377" name="Google Shape;1377;p93"/>
          <p:cNvPicPr preferRelativeResize="0"/>
          <p:nvPr/>
        </p:nvPicPr>
        <p:blipFill rotWithShape="1">
          <a:blip r:embed="rId3">
            <a:alphaModFix/>
          </a:blip>
          <a:srcRect b="0" l="0" r="0" t="0"/>
          <a:stretch/>
        </p:blipFill>
        <p:spPr>
          <a:xfrm>
            <a:off x="11300365" y="6063691"/>
            <a:ext cx="670200" cy="6135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378" name="Google Shape;1378;p93"/>
          <p:cNvSpPr txBox="1"/>
          <p:nvPr>
            <p:ph idx="12" type="sldNum"/>
          </p:nvPr>
        </p:nvSpPr>
        <p:spPr>
          <a:xfrm>
            <a:off x="10865136" y="6319223"/>
            <a:ext cx="731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333"/>
              <a:buFont typeface="Arial"/>
              <a:buNone/>
            </a:pPr>
            <a:fld id="{00000000-1234-1234-1234-123412341234}" type="slidenum">
              <a:rPr lang="en-MY"/>
              <a:t>‹#›</a:t>
            </a:fld>
            <a:endParaRPr/>
          </a:p>
        </p:txBody>
      </p:sp>
      <p:pic>
        <p:nvPicPr>
          <p:cNvPr id="1379" name="Google Shape;1379;p93"/>
          <p:cNvPicPr preferRelativeResize="0"/>
          <p:nvPr/>
        </p:nvPicPr>
        <p:blipFill rotWithShape="1">
          <a:blip r:embed="rId4">
            <a:alphaModFix/>
          </a:blip>
          <a:srcRect b="0" l="0" r="76688" t="0"/>
          <a:stretch/>
        </p:blipFill>
        <p:spPr>
          <a:xfrm>
            <a:off x="24" y="0"/>
            <a:ext cx="12192000" cy="4398925"/>
          </a:xfrm>
          <a:prstGeom prst="rect">
            <a:avLst/>
          </a:prstGeom>
          <a:noFill/>
          <a:ln>
            <a:noFill/>
          </a:ln>
        </p:spPr>
      </p:pic>
      <p:pic>
        <p:nvPicPr>
          <p:cNvPr id="1380" name="Google Shape;1380;p93"/>
          <p:cNvPicPr preferRelativeResize="0"/>
          <p:nvPr/>
        </p:nvPicPr>
        <p:blipFill rotWithShape="1">
          <a:blip r:embed="rId5">
            <a:alphaModFix/>
          </a:blip>
          <a:srcRect b="0" l="0" r="0" t="0"/>
          <a:stretch/>
        </p:blipFill>
        <p:spPr>
          <a:xfrm>
            <a:off x="6146303" y="4856501"/>
            <a:ext cx="791779" cy="7917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A.C.E.</a:t>
            </a:r>
            <a:endParaRPr b="1" i="0" sz="2667" u="none" cap="none" strike="noStrike">
              <a:solidFill>
                <a:srgbClr val="FF9419"/>
              </a:solidFill>
              <a:latin typeface="Signika"/>
              <a:ea typeface="Signika"/>
              <a:cs typeface="Signika"/>
              <a:sym typeface="Signika"/>
            </a:endParaRPr>
          </a:p>
        </p:txBody>
      </p:sp>
      <p:sp>
        <p:nvSpPr>
          <p:cNvPr id="333" name="Google Shape;333;p49"/>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334" name="Google Shape;334;p49"/>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335" name="Google Shape;335;p49"/>
          <p:cNvGrpSpPr/>
          <p:nvPr/>
        </p:nvGrpSpPr>
        <p:grpSpPr>
          <a:xfrm>
            <a:off x="1702557" y="1351773"/>
            <a:ext cx="4188963" cy="885900"/>
            <a:chOff x="4348314" y="5331438"/>
            <a:chExt cx="2303400" cy="885900"/>
          </a:xfrm>
        </p:grpSpPr>
        <p:sp>
          <p:nvSpPr>
            <p:cNvPr id="336" name="Google Shape;336;p49"/>
            <p:cNvSpPr/>
            <p:nvPr/>
          </p:nvSpPr>
          <p:spPr>
            <a:xfrm>
              <a:off x="4348314" y="5331438"/>
              <a:ext cx="2303400" cy="885900"/>
            </a:xfrm>
            <a:prstGeom prst="wedgeRoundRectCallout">
              <a:avLst>
                <a:gd fmla="val -57925" name="adj1"/>
                <a:gd fmla="val -22018" name="adj2"/>
                <a:gd fmla="val 16667" name="adj3"/>
              </a:avLst>
            </a:prstGeom>
            <a:solidFill>
              <a:srgbClr val="FFFFFF"/>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 name="Google Shape;337;p49"/>
            <p:cNvSpPr/>
            <p:nvPr/>
          </p:nvSpPr>
          <p:spPr>
            <a:xfrm>
              <a:off x="4430780" y="5418170"/>
              <a:ext cx="21351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To portray a positive image by communicating with a cheerful and energetic tone</a:t>
              </a:r>
              <a:endParaRPr/>
            </a:p>
          </p:txBody>
        </p:sp>
      </p:grpSp>
      <p:grpSp>
        <p:nvGrpSpPr>
          <p:cNvPr id="338" name="Google Shape;338;p49"/>
          <p:cNvGrpSpPr/>
          <p:nvPr/>
        </p:nvGrpSpPr>
        <p:grpSpPr>
          <a:xfrm>
            <a:off x="843185" y="2488745"/>
            <a:ext cx="510793" cy="503700"/>
            <a:chOff x="4589583" y="1858804"/>
            <a:chExt cx="1005300" cy="503700"/>
          </a:xfrm>
        </p:grpSpPr>
        <p:sp>
          <p:nvSpPr>
            <p:cNvPr id="339" name="Google Shape;339;p49"/>
            <p:cNvSpPr/>
            <p:nvPr/>
          </p:nvSpPr>
          <p:spPr>
            <a:xfrm>
              <a:off x="4589583" y="1858804"/>
              <a:ext cx="1005300" cy="503700"/>
            </a:xfrm>
            <a:prstGeom prst="hexagon">
              <a:avLst>
                <a:gd fmla="val 25000" name="adj"/>
                <a:gd fmla="val 115470" name="vf"/>
              </a:avLst>
            </a:prstGeom>
            <a:solidFill>
              <a:srgbClr val="00206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0" name="Google Shape;340;p49"/>
            <p:cNvSpPr txBox="1"/>
            <p:nvPr/>
          </p:nvSpPr>
          <p:spPr>
            <a:xfrm>
              <a:off x="4781971" y="1951789"/>
              <a:ext cx="620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A</a:t>
              </a:r>
              <a:endParaRPr/>
            </a:p>
          </p:txBody>
        </p:sp>
      </p:grpSp>
      <p:sp>
        <p:nvSpPr>
          <p:cNvPr id="341" name="Google Shape;341;p49"/>
          <p:cNvSpPr txBox="1"/>
          <p:nvPr/>
        </p:nvSpPr>
        <p:spPr>
          <a:xfrm>
            <a:off x="1354012" y="2479549"/>
            <a:ext cx="4726500" cy="1386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5E5E5E"/>
              </a:buClr>
              <a:buSzPts val="1400"/>
              <a:buFont typeface="Montserrat"/>
              <a:buNone/>
            </a:pPr>
            <a:r>
              <a:rPr b="1" i="0" lang="en-MY" sz="1400" u="none" cap="none" strike="noStrike">
                <a:solidFill>
                  <a:srgbClr val="002060"/>
                </a:solidFill>
                <a:latin typeface="Roboto"/>
                <a:ea typeface="Roboto"/>
                <a:cs typeface="Roboto"/>
                <a:sym typeface="Roboto"/>
              </a:rPr>
              <a:t>Appreciate</a:t>
            </a:r>
            <a:endParaRPr/>
          </a:p>
          <a:p>
            <a:pPr indent="-171450" lvl="0" marL="171450" marR="0" rtl="0" algn="l">
              <a:lnSpc>
                <a:spcPct val="150000"/>
              </a:lnSpc>
              <a:spcBef>
                <a:spcPts val="0"/>
              </a:spcBef>
              <a:spcAft>
                <a:spcPts val="0"/>
              </a:spcAft>
              <a:buClr>
                <a:srgbClr val="5E5E5E"/>
              </a:buClr>
              <a:buSzPts val="1200"/>
              <a:buFont typeface="Montserrat"/>
              <a:buChar char="•"/>
            </a:pPr>
            <a:r>
              <a:rPr b="0" i="0" lang="en-MY" sz="1200" u="none" cap="none" strike="noStrike">
                <a:solidFill>
                  <a:srgbClr val="000000"/>
                </a:solidFill>
                <a:latin typeface="Roboto"/>
                <a:ea typeface="Roboto"/>
                <a:cs typeface="Roboto"/>
                <a:sym typeface="Roboto"/>
              </a:rPr>
              <a:t>Any time you begin a meeting, it’s important to let the person on the other end of the line know that you appreciate their time</a:t>
            </a:r>
            <a:endParaRPr/>
          </a:p>
        </p:txBody>
      </p:sp>
      <p:grpSp>
        <p:nvGrpSpPr>
          <p:cNvPr id="342" name="Google Shape;342;p49"/>
          <p:cNvGrpSpPr/>
          <p:nvPr/>
        </p:nvGrpSpPr>
        <p:grpSpPr>
          <a:xfrm>
            <a:off x="843185" y="3775849"/>
            <a:ext cx="510793" cy="503700"/>
            <a:chOff x="4589583" y="1858804"/>
            <a:chExt cx="1005300" cy="503700"/>
          </a:xfrm>
        </p:grpSpPr>
        <p:sp>
          <p:nvSpPr>
            <p:cNvPr id="343" name="Google Shape;343;p49"/>
            <p:cNvSpPr/>
            <p:nvPr/>
          </p:nvSpPr>
          <p:spPr>
            <a:xfrm>
              <a:off x="4589583" y="1858804"/>
              <a:ext cx="1005300" cy="503700"/>
            </a:xfrm>
            <a:prstGeom prst="hexagon">
              <a:avLst>
                <a:gd fmla="val 25000" name="adj"/>
                <a:gd fmla="val 115470" name="vf"/>
              </a:avLst>
            </a:prstGeom>
            <a:solidFill>
              <a:srgbClr val="00206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 name="Google Shape;344;p49"/>
            <p:cNvSpPr txBox="1"/>
            <p:nvPr/>
          </p:nvSpPr>
          <p:spPr>
            <a:xfrm>
              <a:off x="4781971" y="1951789"/>
              <a:ext cx="620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C</a:t>
              </a:r>
              <a:endParaRPr/>
            </a:p>
          </p:txBody>
        </p:sp>
      </p:grpSp>
      <p:grpSp>
        <p:nvGrpSpPr>
          <p:cNvPr id="345" name="Google Shape;345;p49"/>
          <p:cNvGrpSpPr/>
          <p:nvPr/>
        </p:nvGrpSpPr>
        <p:grpSpPr>
          <a:xfrm>
            <a:off x="845680" y="5065436"/>
            <a:ext cx="510793" cy="503700"/>
            <a:chOff x="4589583" y="1858804"/>
            <a:chExt cx="1005300" cy="503700"/>
          </a:xfrm>
        </p:grpSpPr>
        <p:sp>
          <p:nvSpPr>
            <p:cNvPr id="346" name="Google Shape;346;p49"/>
            <p:cNvSpPr/>
            <p:nvPr/>
          </p:nvSpPr>
          <p:spPr>
            <a:xfrm>
              <a:off x="4589583" y="1858804"/>
              <a:ext cx="1005300" cy="503700"/>
            </a:xfrm>
            <a:prstGeom prst="hexagon">
              <a:avLst>
                <a:gd fmla="val 25000" name="adj"/>
                <a:gd fmla="val 115470" name="vf"/>
              </a:avLst>
            </a:prstGeom>
            <a:solidFill>
              <a:srgbClr val="00206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 name="Google Shape;347;p49"/>
            <p:cNvSpPr txBox="1"/>
            <p:nvPr/>
          </p:nvSpPr>
          <p:spPr>
            <a:xfrm>
              <a:off x="4781971" y="1951789"/>
              <a:ext cx="620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E</a:t>
              </a:r>
              <a:endParaRPr/>
            </a:p>
          </p:txBody>
        </p:sp>
      </p:grpSp>
      <p:sp>
        <p:nvSpPr>
          <p:cNvPr id="348" name="Google Shape;348;p49"/>
          <p:cNvSpPr txBox="1"/>
          <p:nvPr/>
        </p:nvSpPr>
        <p:spPr>
          <a:xfrm>
            <a:off x="1369576" y="3772519"/>
            <a:ext cx="4726500" cy="1072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5E5E5E"/>
              </a:buClr>
              <a:buSzPts val="1400"/>
              <a:buFont typeface="Montserrat"/>
              <a:buNone/>
            </a:pPr>
            <a:r>
              <a:rPr b="1" i="0" lang="en-MY" sz="1400" u="none" cap="none" strike="noStrike">
                <a:solidFill>
                  <a:srgbClr val="002060"/>
                </a:solidFill>
                <a:latin typeface="Roboto"/>
                <a:ea typeface="Roboto"/>
                <a:cs typeface="Roboto"/>
                <a:sym typeface="Roboto"/>
              </a:rPr>
              <a:t>Confirm</a:t>
            </a:r>
            <a:endParaRPr/>
          </a:p>
          <a:p>
            <a:pPr indent="-171450" lvl="0" marL="171450" marR="0" rtl="0" algn="l">
              <a:lnSpc>
                <a:spcPct val="150000"/>
              </a:lnSpc>
              <a:spcBef>
                <a:spcPts val="0"/>
              </a:spcBef>
              <a:spcAft>
                <a:spcPts val="0"/>
              </a:spcAft>
              <a:buClr>
                <a:srgbClr val="5E5E5E"/>
              </a:buClr>
              <a:buSzPts val="1200"/>
              <a:buFont typeface="Montserrat"/>
              <a:buChar char="•"/>
            </a:pPr>
            <a:r>
              <a:rPr b="0" i="0" lang="en-MY" sz="1200" u="none" cap="none" strike="noStrike">
                <a:solidFill>
                  <a:srgbClr val="000000"/>
                </a:solidFill>
                <a:latin typeface="Roboto"/>
                <a:ea typeface="Roboto"/>
                <a:cs typeface="Roboto"/>
                <a:sym typeface="Roboto"/>
              </a:rPr>
              <a:t>It’s always important to quickly confirm how much time everyone has for the meeting before you get started</a:t>
            </a:r>
            <a:endParaRPr/>
          </a:p>
        </p:txBody>
      </p:sp>
      <p:sp>
        <p:nvSpPr>
          <p:cNvPr id="349" name="Google Shape;349;p49"/>
          <p:cNvSpPr txBox="1"/>
          <p:nvPr/>
        </p:nvSpPr>
        <p:spPr>
          <a:xfrm>
            <a:off x="1369576" y="5032813"/>
            <a:ext cx="4726500" cy="1072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5E5E5E"/>
              </a:buClr>
              <a:buSzPts val="1400"/>
              <a:buFont typeface="Montserrat"/>
              <a:buNone/>
            </a:pPr>
            <a:r>
              <a:rPr b="1" i="0" lang="en-MY" sz="1400" u="none" cap="none" strike="noStrike">
                <a:solidFill>
                  <a:srgbClr val="002060"/>
                </a:solidFill>
                <a:latin typeface="Roboto"/>
                <a:ea typeface="Roboto"/>
                <a:cs typeface="Roboto"/>
                <a:sym typeface="Roboto"/>
              </a:rPr>
              <a:t>End Goal</a:t>
            </a:r>
            <a:endParaRPr/>
          </a:p>
          <a:p>
            <a:pPr indent="-171450" lvl="0" marL="171450" marR="0" rtl="0" algn="l">
              <a:lnSpc>
                <a:spcPct val="150000"/>
              </a:lnSpc>
              <a:spcBef>
                <a:spcPts val="0"/>
              </a:spcBef>
              <a:spcAft>
                <a:spcPts val="0"/>
              </a:spcAft>
              <a:buClr>
                <a:srgbClr val="5E5E5E"/>
              </a:buClr>
              <a:buSzPts val="1200"/>
              <a:buFont typeface="Montserrat"/>
              <a:buChar char="•"/>
            </a:pPr>
            <a:r>
              <a:rPr b="0" i="0" lang="en-MY" sz="1200" u="none" cap="none" strike="noStrike">
                <a:solidFill>
                  <a:srgbClr val="000000"/>
                </a:solidFill>
                <a:latin typeface="Roboto"/>
                <a:ea typeface="Roboto"/>
                <a:cs typeface="Roboto"/>
                <a:sym typeface="Roboto"/>
              </a:rPr>
              <a:t>Setting and agreeing on an end goal that is customer focused, but still aligns with your goals is essential to making sure your meeting stays on track from the start</a:t>
            </a:r>
            <a:endParaRPr/>
          </a:p>
          <a:p>
            <a:pPr indent="-95250" lvl="0" marL="171450" marR="0" rtl="0" algn="l">
              <a:lnSpc>
                <a:spcPct val="150000"/>
              </a:lnSpc>
              <a:spcBef>
                <a:spcPts val="0"/>
              </a:spcBef>
              <a:spcAft>
                <a:spcPts val="0"/>
              </a:spcAft>
              <a:buClr>
                <a:srgbClr val="5E5E5E"/>
              </a:buClr>
              <a:buSzPts val="1200"/>
              <a:buFont typeface="Montserrat"/>
              <a:buNone/>
            </a:pPr>
            <a:r>
              <a:t/>
            </a:r>
            <a:endParaRPr b="0" i="0" sz="1200" u="none" cap="none" strike="noStrike">
              <a:solidFill>
                <a:srgbClr val="000000"/>
              </a:solidFill>
              <a:latin typeface="Roboto"/>
              <a:ea typeface="Roboto"/>
              <a:cs typeface="Roboto"/>
              <a:sym typeface="Roboto"/>
            </a:endParaRPr>
          </a:p>
        </p:txBody>
      </p:sp>
      <p:grpSp>
        <p:nvGrpSpPr>
          <p:cNvPr id="350" name="Google Shape;350;p49"/>
          <p:cNvGrpSpPr/>
          <p:nvPr/>
        </p:nvGrpSpPr>
        <p:grpSpPr>
          <a:xfrm>
            <a:off x="6581825" y="2141261"/>
            <a:ext cx="4767000" cy="3654600"/>
            <a:chOff x="6581825" y="2141261"/>
            <a:chExt cx="4767000" cy="3654600"/>
          </a:xfrm>
        </p:grpSpPr>
        <p:grpSp>
          <p:nvGrpSpPr>
            <p:cNvPr id="351" name="Google Shape;351;p49"/>
            <p:cNvGrpSpPr/>
            <p:nvPr/>
          </p:nvGrpSpPr>
          <p:grpSpPr>
            <a:xfrm>
              <a:off x="6581904" y="2141261"/>
              <a:ext cx="4757400" cy="3654600"/>
              <a:chOff x="6581904" y="2141261"/>
              <a:chExt cx="4757400" cy="3654600"/>
            </a:xfrm>
          </p:grpSpPr>
          <p:sp>
            <p:nvSpPr>
              <p:cNvPr id="352" name="Google Shape;352;p49"/>
              <p:cNvSpPr/>
              <p:nvPr/>
            </p:nvSpPr>
            <p:spPr>
              <a:xfrm>
                <a:off x="6581904" y="2141261"/>
                <a:ext cx="4757400" cy="3654600"/>
              </a:xfrm>
              <a:prstGeom prst="roundRect">
                <a:avLst>
                  <a:gd fmla="val 3491" name="adj"/>
                </a:avLst>
              </a:prstGeom>
              <a:solidFill>
                <a:srgbClr val="FFFFFF"/>
              </a:solidFill>
              <a:ln cap="flat" cmpd="sng" w="25400">
                <a:solidFill>
                  <a:srgbClr val="00FD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p49"/>
              <p:cNvSpPr/>
              <p:nvPr/>
            </p:nvSpPr>
            <p:spPr>
              <a:xfrm>
                <a:off x="6672483" y="3140881"/>
                <a:ext cx="4576200" cy="25197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Good Morning , My name is [</a:t>
                </a:r>
                <a:r>
                  <a:rPr lang="en-MY" sz="1200">
                    <a:latin typeface="Roboto"/>
                    <a:ea typeface="Roboto"/>
                    <a:cs typeface="Roboto"/>
                    <a:sym typeface="Roboto"/>
                  </a:rPr>
                  <a:t>BC</a:t>
                </a:r>
                <a:r>
                  <a:rPr b="0" i="0" lang="en-MY" sz="1200" u="none" cap="none" strike="noStrike">
                    <a:solidFill>
                      <a:srgbClr val="000000"/>
                    </a:solidFill>
                    <a:latin typeface="Roboto"/>
                    <a:ea typeface="Roboto"/>
                    <a:cs typeface="Roboto"/>
                    <a:sym typeface="Roboto"/>
                  </a:rPr>
                  <a:t> Name] from StoreHub. Thank you for taking time for the meeting today. This meeting will take around 45 minutes to 1 hour. Throughout this meeting, I will be asking you a few questions to understand your business better so that I may propose the best solution for you. If you find that we are a good fit for your business and are able to provide value, we will set some clear next steps on how to move forward with this at the end of the meeting</a:t>
                </a:r>
                <a:endParaRPr/>
              </a:p>
            </p:txBody>
          </p:sp>
        </p:grpSp>
        <p:sp>
          <p:nvSpPr>
            <p:cNvPr id="354" name="Google Shape;354;p49"/>
            <p:cNvSpPr/>
            <p:nvPr/>
          </p:nvSpPr>
          <p:spPr>
            <a:xfrm rot="5400000">
              <a:off x="8400725" y="322361"/>
              <a:ext cx="1129200" cy="4767000"/>
            </a:xfrm>
            <a:prstGeom prst="homePlate">
              <a:avLst>
                <a:gd fmla="val 50000" name="adj"/>
              </a:avLst>
            </a:prstGeom>
            <a:solidFill>
              <a:srgbClr val="00F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49"/>
            <p:cNvSpPr/>
            <p:nvPr/>
          </p:nvSpPr>
          <p:spPr>
            <a:xfrm>
              <a:off x="8145214" y="2301463"/>
              <a:ext cx="1620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English Script</a:t>
              </a:r>
              <a:endParaRPr/>
            </a:p>
          </p:txBody>
        </p:sp>
      </p:grpSp>
      <p:pic>
        <p:nvPicPr>
          <p:cNvPr id="356" name="Google Shape;356;p49"/>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357" name="Google Shape;357;p49"/>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4" name="Shape 1384"/>
        <p:cNvGrpSpPr/>
        <p:nvPr/>
      </p:nvGrpSpPr>
      <p:grpSpPr>
        <a:xfrm>
          <a:off x="0" y="0"/>
          <a:ext cx="0" cy="0"/>
          <a:chOff x="0" y="0"/>
          <a:chExt cx="0" cy="0"/>
        </a:xfrm>
      </p:grpSpPr>
      <p:sp>
        <p:nvSpPr>
          <p:cNvPr id="1385" name="Google Shape;1385;p94"/>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6" name="Google Shape;1386;p94"/>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387" name="Google Shape;1387;p94"/>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a:t>
            </a:r>
            <a:r>
              <a:rPr b="1" lang="en-MY" sz="2900">
                <a:latin typeface="Signika"/>
                <a:ea typeface="Signika"/>
                <a:cs typeface="Signika"/>
                <a:sym typeface="Signika"/>
              </a:rPr>
              <a:t>Consultative vs. Provocative Selling</a:t>
            </a:r>
            <a:endParaRPr b="1" sz="2900">
              <a:latin typeface="Signika"/>
              <a:ea typeface="Signika"/>
              <a:cs typeface="Signika"/>
              <a:sym typeface="Signika"/>
            </a:endParaRPr>
          </a:p>
        </p:txBody>
      </p:sp>
      <p:sp>
        <p:nvSpPr>
          <p:cNvPr id="1388" name="Google Shape;1388;p94"/>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Consultative Selling: </a:t>
            </a:r>
            <a:r>
              <a:rPr b="1" lang="en-MY" sz="2400">
                <a:solidFill>
                  <a:srgbClr val="2F2922"/>
                </a:solidFill>
                <a:latin typeface="Signika"/>
                <a:ea typeface="Signika"/>
                <a:cs typeface="Signika"/>
                <a:sym typeface="Signika"/>
              </a:rPr>
              <a:t>Introduction</a:t>
            </a:r>
            <a:endParaRPr b="1" sz="2400">
              <a:solidFill>
                <a:srgbClr val="2F2922"/>
              </a:solidFill>
              <a:latin typeface="Signika"/>
              <a:ea typeface="Signika"/>
              <a:cs typeface="Signika"/>
              <a:sym typeface="Signika"/>
            </a:endParaRPr>
          </a:p>
        </p:txBody>
      </p:sp>
      <p:sp>
        <p:nvSpPr>
          <p:cNvPr id="1389" name="Google Shape;1389;p94"/>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390" name="Google Shape;1390;p94"/>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391" name="Google Shape;1391;p94"/>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pSp>
        <p:nvGrpSpPr>
          <p:cNvPr id="1392" name="Google Shape;1392;p94"/>
          <p:cNvGrpSpPr/>
          <p:nvPr/>
        </p:nvGrpSpPr>
        <p:grpSpPr>
          <a:xfrm>
            <a:off x="1006416" y="1519812"/>
            <a:ext cx="3627038" cy="1661043"/>
            <a:chOff x="4348314" y="5331438"/>
            <a:chExt cx="6765600" cy="1539000"/>
          </a:xfrm>
        </p:grpSpPr>
        <p:sp>
          <p:nvSpPr>
            <p:cNvPr id="1393" name="Google Shape;1393;p94"/>
            <p:cNvSpPr/>
            <p:nvPr/>
          </p:nvSpPr>
          <p:spPr>
            <a:xfrm>
              <a:off x="4348314" y="5331438"/>
              <a:ext cx="6765600" cy="1539000"/>
            </a:xfrm>
            <a:prstGeom prst="roundRect">
              <a:avLst>
                <a:gd fmla="val 6954" name="adj"/>
              </a:avLst>
            </a:prstGeom>
            <a:solidFill>
              <a:srgbClr val="FFFFFF"/>
            </a:solidFill>
            <a:ln cap="flat" cmpd="sng" w="28575">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4" name="Google Shape;1394;p94"/>
            <p:cNvSpPr/>
            <p:nvPr/>
          </p:nvSpPr>
          <p:spPr>
            <a:xfrm>
              <a:off x="4432547" y="5448130"/>
              <a:ext cx="6597300" cy="1249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Consultative selling is a sales strategy that </a:t>
              </a:r>
              <a:r>
                <a:rPr b="1" i="0" lang="en-MY" sz="1400" u="none" cap="none" strike="noStrike">
                  <a:solidFill>
                    <a:srgbClr val="FA9419"/>
                  </a:solidFill>
                  <a:latin typeface="Roboto"/>
                  <a:ea typeface="Roboto"/>
                  <a:cs typeface="Roboto"/>
                  <a:sym typeface="Roboto"/>
                </a:rPr>
                <a:t>prioritises relationships </a:t>
              </a:r>
              <a:r>
                <a:rPr b="0" i="0" lang="en-MY" sz="1400" u="none" cap="none" strike="noStrike">
                  <a:solidFill>
                    <a:srgbClr val="000000"/>
                  </a:solidFill>
                  <a:latin typeface="Roboto"/>
                  <a:ea typeface="Roboto"/>
                  <a:cs typeface="Roboto"/>
                  <a:sym typeface="Roboto"/>
                </a:rPr>
                <a:t>and </a:t>
              </a:r>
              <a:r>
                <a:rPr b="1" i="0" lang="en-MY" sz="1400" u="none" cap="none" strike="noStrike">
                  <a:solidFill>
                    <a:srgbClr val="7030A0"/>
                  </a:solidFill>
                  <a:latin typeface="Roboto"/>
                  <a:ea typeface="Roboto"/>
                  <a:cs typeface="Roboto"/>
                  <a:sym typeface="Roboto"/>
                </a:rPr>
                <a:t>open communication</a:t>
              </a:r>
              <a:r>
                <a:rPr b="0" i="0" lang="en-MY" sz="1400" u="none" cap="none" strike="noStrike">
                  <a:solidFill>
                    <a:srgbClr val="000000"/>
                  </a:solidFill>
                  <a:latin typeface="Roboto"/>
                  <a:ea typeface="Roboto"/>
                  <a:cs typeface="Roboto"/>
                  <a:sym typeface="Roboto"/>
                </a:rPr>
                <a:t> in order to </a:t>
              </a:r>
              <a:r>
                <a:rPr b="1" i="0" lang="en-MY" sz="1400" u="none" cap="none" strike="noStrike">
                  <a:solidFill>
                    <a:srgbClr val="002060"/>
                  </a:solidFill>
                  <a:latin typeface="Roboto"/>
                  <a:ea typeface="Roboto"/>
                  <a:cs typeface="Roboto"/>
                  <a:sym typeface="Roboto"/>
                </a:rPr>
                <a:t>identify and provide solutions for a merchant's needs</a:t>
              </a:r>
              <a:endParaRPr/>
            </a:p>
          </p:txBody>
        </p:sp>
      </p:grpSp>
      <p:grpSp>
        <p:nvGrpSpPr>
          <p:cNvPr id="1395" name="Google Shape;1395;p94"/>
          <p:cNvGrpSpPr/>
          <p:nvPr/>
        </p:nvGrpSpPr>
        <p:grpSpPr>
          <a:xfrm>
            <a:off x="7734163" y="1501787"/>
            <a:ext cx="3703404" cy="1661100"/>
            <a:chOff x="4348314" y="5331437"/>
            <a:chExt cx="4236819" cy="1661100"/>
          </a:xfrm>
        </p:grpSpPr>
        <p:sp>
          <p:nvSpPr>
            <p:cNvPr id="1396" name="Google Shape;1396;p94"/>
            <p:cNvSpPr/>
            <p:nvPr/>
          </p:nvSpPr>
          <p:spPr>
            <a:xfrm>
              <a:off x="4348314" y="5331437"/>
              <a:ext cx="4030800" cy="1661100"/>
            </a:xfrm>
            <a:prstGeom prst="roundRect">
              <a:avLst>
                <a:gd fmla="val 8661" name="adj"/>
              </a:avLst>
            </a:prstGeom>
            <a:solidFill>
              <a:srgbClr val="FFFFFF"/>
            </a:solidFill>
            <a:ln cap="flat" cmpd="sng" w="28575">
              <a:solidFill>
                <a:srgbClr val="6AA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7" name="Google Shape;1397;p94"/>
            <p:cNvSpPr/>
            <p:nvPr/>
          </p:nvSpPr>
          <p:spPr>
            <a:xfrm>
              <a:off x="4554333" y="5410599"/>
              <a:ext cx="4030800" cy="153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Use </a:t>
              </a:r>
              <a:r>
                <a:rPr b="1" i="0" lang="en-MY" sz="1400" u="none" cap="none" strike="noStrike">
                  <a:solidFill>
                    <a:srgbClr val="00B050"/>
                  </a:solidFill>
                  <a:latin typeface="Roboto"/>
                  <a:ea typeface="Roboto"/>
                  <a:cs typeface="Roboto"/>
                  <a:sym typeface="Roboto"/>
                </a:rPr>
                <a:t>curiosity</a:t>
              </a:r>
              <a:r>
                <a:rPr b="0" i="0" lang="en-MY" sz="1400" u="none" cap="none" strike="noStrike">
                  <a:solidFill>
                    <a:srgbClr val="000000"/>
                  </a:solidFill>
                  <a:latin typeface="Roboto"/>
                  <a:ea typeface="Roboto"/>
                  <a:cs typeface="Roboto"/>
                  <a:sym typeface="Roboto"/>
                </a:rPr>
                <a:t> to deeply understand Merchant needs such as:</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What do you want to achieve?</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What are you currently doing?</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What’s working well? </a:t>
              </a:r>
              <a:endParaRPr/>
            </a:p>
          </p:txBody>
        </p:sp>
      </p:grpSp>
      <p:grpSp>
        <p:nvGrpSpPr>
          <p:cNvPr id="1398" name="Google Shape;1398;p94"/>
          <p:cNvGrpSpPr/>
          <p:nvPr/>
        </p:nvGrpSpPr>
        <p:grpSpPr>
          <a:xfrm>
            <a:off x="4989052" y="2080483"/>
            <a:ext cx="2389500" cy="503700"/>
            <a:chOff x="4589583" y="1858804"/>
            <a:chExt cx="2389500" cy="503700"/>
          </a:xfrm>
        </p:grpSpPr>
        <p:sp>
          <p:nvSpPr>
            <p:cNvPr id="1399" name="Google Shape;1399;p94"/>
            <p:cNvSpPr/>
            <p:nvPr/>
          </p:nvSpPr>
          <p:spPr>
            <a:xfrm>
              <a:off x="4589583" y="1858804"/>
              <a:ext cx="2389500" cy="503700"/>
            </a:xfrm>
            <a:prstGeom prst="hexagon">
              <a:avLst>
                <a:gd fmla="val 25000" name="adj"/>
                <a:gd fmla="val 115470" name="vf"/>
              </a:avLst>
            </a:prstGeom>
            <a:solidFill>
              <a:srgbClr val="6AA8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0" name="Google Shape;1400;p94"/>
            <p:cNvSpPr txBox="1"/>
            <p:nvPr/>
          </p:nvSpPr>
          <p:spPr>
            <a:xfrm>
              <a:off x="4770277" y="1954065"/>
              <a:ext cx="2028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Consultative Selling</a:t>
              </a:r>
              <a:endParaRPr/>
            </a:p>
          </p:txBody>
        </p:sp>
      </p:grpSp>
      <p:sp>
        <p:nvSpPr>
          <p:cNvPr id="1401" name="Google Shape;1401;p94"/>
          <p:cNvSpPr txBox="1"/>
          <p:nvPr/>
        </p:nvSpPr>
        <p:spPr>
          <a:xfrm>
            <a:off x="4178000" y="3506494"/>
            <a:ext cx="121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Challenges</a:t>
            </a:r>
            <a:endParaRPr/>
          </a:p>
        </p:txBody>
      </p:sp>
      <p:sp>
        <p:nvSpPr>
          <p:cNvPr id="1402" name="Google Shape;1402;p94"/>
          <p:cNvSpPr txBox="1"/>
          <p:nvPr/>
        </p:nvSpPr>
        <p:spPr>
          <a:xfrm>
            <a:off x="5649696" y="6273007"/>
            <a:ext cx="951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Solution</a:t>
            </a:r>
            <a:endParaRPr/>
          </a:p>
        </p:txBody>
      </p:sp>
      <p:sp>
        <p:nvSpPr>
          <p:cNvPr id="1403" name="Google Shape;1403;p94"/>
          <p:cNvSpPr txBox="1"/>
          <p:nvPr/>
        </p:nvSpPr>
        <p:spPr>
          <a:xfrm>
            <a:off x="3116852" y="6273007"/>
            <a:ext cx="769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Needs</a:t>
            </a:r>
            <a:endParaRPr/>
          </a:p>
        </p:txBody>
      </p:sp>
      <p:sp>
        <p:nvSpPr>
          <p:cNvPr id="1404" name="Google Shape;1404;p94"/>
          <p:cNvSpPr/>
          <p:nvPr/>
        </p:nvSpPr>
        <p:spPr>
          <a:xfrm>
            <a:off x="3542610" y="4664989"/>
            <a:ext cx="2372834" cy="1701810"/>
          </a:xfrm>
          <a:custGeom>
            <a:rect b="b" l="l" r="r" t="t"/>
            <a:pathLst>
              <a:path extrusionOk="0" h="21600" w="21535">
                <a:moveTo>
                  <a:pt x="21388" y="4820"/>
                </a:moveTo>
                <a:lnTo>
                  <a:pt x="18391" y="242"/>
                </a:lnTo>
                <a:cubicBezTo>
                  <a:pt x="18288" y="81"/>
                  <a:pt x="18149" y="0"/>
                  <a:pt x="17988" y="0"/>
                </a:cubicBezTo>
                <a:lnTo>
                  <a:pt x="8133" y="0"/>
                </a:lnTo>
                <a:cubicBezTo>
                  <a:pt x="7660" y="0"/>
                  <a:pt x="7418" y="790"/>
                  <a:pt x="7730" y="1273"/>
                </a:cubicBezTo>
                <a:lnTo>
                  <a:pt x="10058" y="4836"/>
                </a:lnTo>
                <a:cubicBezTo>
                  <a:pt x="10242" y="5126"/>
                  <a:pt x="10242" y="5561"/>
                  <a:pt x="10058" y="5851"/>
                </a:cubicBezTo>
                <a:lnTo>
                  <a:pt x="9435" y="6802"/>
                </a:lnTo>
                <a:cubicBezTo>
                  <a:pt x="9424" y="6802"/>
                  <a:pt x="9424" y="6819"/>
                  <a:pt x="9412" y="6835"/>
                </a:cubicBezTo>
                <a:lnTo>
                  <a:pt x="8387" y="8414"/>
                </a:lnTo>
                <a:lnTo>
                  <a:pt x="6900" y="10687"/>
                </a:lnTo>
                <a:lnTo>
                  <a:pt x="6900" y="10687"/>
                </a:lnTo>
                <a:lnTo>
                  <a:pt x="42" y="21197"/>
                </a:lnTo>
                <a:cubicBezTo>
                  <a:pt x="-16" y="21294"/>
                  <a:pt x="-16" y="21439"/>
                  <a:pt x="53" y="21536"/>
                </a:cubicBezTo>
                <a:cubicBezTo>
                  <a:pt x="88" y="21584"/>
                  <a:pt x="122" y="21600"/>
                  <a:pt x="168" y="21600"/>
                </a:cubicBezTo>
                <a:cubicBezTo>
                  <a:pt x="215" y="21600"/>
                  <a:pt x="261" y="21568"/>
                  <a:pt x="295" y="21519"/>
                </a:cubicBezTo>
                <a:lnTo>
                  <a:pt x="7361" y="10687"/>
                </a:lnTo>
                <a:lnTo>
                  <a:pt x="17988" y="10687"/>
                </a:lnTo>
                <a:cubicBezTo>
                  <a:pt x="18138" y="10687"/>
                  <a:pt x="18288" y="10590"/>
                  <a:pt x="18391" y="10445"/>
                </a:cubicBezTo>
                <a:lnTo>
                  <a:pt x="21388" y="5867"/>
                </a:lnTo>
                <a:cubicBezTo>
                  <a:pt x="21584" y="5561"/>
                  <a:pt x="21584" y="5110"/>
                  <a:pt x="21388" y="4820"/>
                </a:cubicBezTo>
                <a:close/>
              </a:path>
            </a:pathLst>
          </a:custGeom>
          <a:solidFill>
            <a:srgbClr val="674EA7"/>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1405" name="Google Shape;1405;p94"/>
          <p:cNvSpPr/>
          <p:nvPr/>
        </p:nvSpPr>
        <p:spPr>
          <a:xfrm>
            <a:off x="4850711" y="3801389"/>
            <a:ext cx="2371872" cy="1701810"/>
          </a:xfrm>
          <a:custGeom>
            <a:rect b="b" l="l" r="r" t="t"/>
            <a:pathLst>
              <a:path extrusionOk="0" h="21600" w="21538">
                <a:moveTo>
                  <a:pt x="21399" y="16780"/>
                </a:moveTo>
                <a:lnTo>
                  <a:pt x="18401" y="21358"/>
                </a:lnTo>
                <a:cubicBezTo>
                  <a:pt x="18297" y="21519"/>
                  <a:pt x="18159" y="21600"/>
                  <a:pt x="17997" y="21600"/>
                </a:cubicBezTo>
                <a:lnTo>
                  <a:pt x="8137" y="21600"/>
                </a:lnTo>
                <a:cubicBezTo>
                  <a:pt x="7665" y="21600"/>
                  <a:pt x="7422" y="20810"/>
                  <a:pt x="7734" y="20327"/>
                </a:cubicBezTo>
                <a:lnTo>
                  <a:pt x="10063" y="16764"/>
                </a:lnTo>
                <a:cubicBezTo>
                  <a:pt x="10248" y="16474"/>
                  <a:pt x="10248" y="16039"/>
                  <a:pt x="10063" y="15749"/>
                </a:cubicBezTo>
                <a:lnTo>
                  <a:pt x="9440" y="14798"/>
                </a:lnTo>
                <a:cubicBezTo>
                  <a:pt x="9429" y="14798"/>
                  <a:pt x="9429" y="14781"/>
                  <a:pt x="9417" y="14765"/>
                </a:cubicBezTo>
                <a:lnTo>
                  <a:pt x="8391" y="13186"/>
                </a:lnTo>
                <a:lnTo>
                  <a:pt x="6903" y="10913"/>
                </a:lnTo>
                <a:lnTo>
                  <a:pt x="6903" y="10913"/>
                </a:lnTo>
                <a:lnTo>
                  <a:pt x="42" y="403"/>
                </a:lnTo>
                <a:cubicBezTo>
                  <a:pt x="-16" y="306"/>
                  <a:pt x="-16" y="161"/>
                  <a:pt x="53" y="64"/>
                </a:cubicBezTo>
                <a:cubicBezTo>
                  <a:pt x="88" y="16"/>
                  <a:pt x="122" y="0"/>
                  <a:pt x="169" y="0"/>
                </a:cubicBezTo>
                <a:cubicBezTo>
                  <a:pt x="215" y="0"/>
                  <a:pt x="261" y="32"/>
                  <a:pt x="295" y="81"/>
                </a:cubicBezTo>
                <a:lnTo>
                  <a:pt x="7365" y="10913"/>
                </a:lnTo>
                <a:lnTo>
                  <a:pt x="17997" y="10913"/>
                </a:lnTo>
                <a:cubicBezTo>
                  <a:pt x="18147" y="10913"/>
                  <a:pt x="18297" y="11010"/>
                  <a:pt x="18401" y="11155"/>
                </a:cubicBezTo>
                <a:lnTo>
                  <a:pt x="21399" y="15733"/>
                </a:lnTo>
                <a:cubicBezTo>
                  <a:pt x="21584" y="16055"/>
                  <a:pt x="21584" y="16490"/>
                  <a:pt x="21399" y="16780"/>
                </a:cubicBezTo>
                <a:close/>
              </a:path>
            </a:pathLst>
          </a:custGeom>
          <a:solidFill>
            <a:srgbClr val="E6913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1406" name="Google Shape;1406;p94"/>
          <p:cNvSpPr/>
          <p:nvPr/>
        </p:nvSpPr>
        <p:spPr>
          <a:xfrm>
            <a:off x="6158810" y="4664989"/>
            <a:ext cx="2372834" cy="1701810"/>
          </a:xfrm>
          <a:custGeom>
            <a:rect b="b" l="l" r="r" t="t"/>
            <a:pathLst>
              <a:path extrusionOk="0" h="21600" w="21535">
                <a:moveTo>
                  <a:pt x="21388" y="4820"/>
                </a:moveTo>
                <a:lnTo>
                  <a:pt x="18391" y="242"/>
                </a:lnTo>
                <a:cubicBezTo>
                  <a:pt x="18288" y="81"/>
                  <a:pt x="18149" y="0"/>
                  <a:pt x="17988" y="0"/>
                </a:cubicBezTo>
                <a:lnTo>
                  <a:pt x="8133" y="0"/>
                </a:lnTo>
                <a:cubicBezTo>
                  <a:pt x="7660" y="0"/>
                  <a:pt x="7418" y="790"/>
                  <a:pt x="7730" y="1273"/>
                </a:cubicBezTo>
                <a:lnTo>
                  <a:pt x="10058" y="4836"/>
                </a:lnTo>
                <a:cubicBezTo>
                  <a:pt x="10242" y="5126"/>
                  <a:pt x="10242" y="5561"/>
                  <a:pt x="10058" y="5851"/>
                </a:cubicBezTo>
                <a:lnTo>
                  <a:pt x="9435" y="6802"/>
                </a:lnTo>
                <a:cubicBezTo>
                  <a:pt x="9424" y="6802"/>
                  <a:pt x="9424" y="6819"/>
                  <a:pt x="9412" y="6835"/>
                </a:cubicBezTo>
                <a:lnTo>
                  <a:pt x="8387" y="8414"/>
                </a:lnTo>
                <a:lnTo>
                  <a:pt x="6900" y="10687"/>
                </a:lnTo>
                <a:lnTo>
                  <a:pt x="6900" y="10687"/>
                </a:lnTo>
                <a:lnTo>
                  <a:pt x="42" y="21197"/>
                </a:lnTo>
                <a:cubicBezTo>
                  <a:pt x="-16" y="21294"/>
                  <a:pt x="-16" y="21439"/>
                  <a:pt x="53" y="21536"/>
                </a:cubicBezTo>
                <a:cubicBezTo>
                  <a:pt x="88" y="21584"/>
                  <a:pt x="122" y="21600"/>
                  <a:pt x="168" y="21600"/>
                </a:cubicBezTo>
                <a:cubicBezTo>
                  <a:pt x="215" y="21600"/>
                  <a:pt x="261" y="21568"/>
                  <a:pt x="295" y="21519"/>
                </a:cubicBezTo>
                <a:lnTo>
                  <a:pt x="7361" y="10687"/>
                </a:lnTo>
                <a:lnTo>
                  <a:pt x="17988" y="10687"/>
                </a:lnTo>
                <a:cubicBezTo>
                  <a:pt x="18138" y="10687"/>
                  <a:pt x="18288" y="10590"/>
                  <a:pt x="18391" y="10445"/>
                </a:cubicBezTo>
                <a:lnTo>
                  <a:pt x="21388" y="5867"/>
                </a:lnTo>
                <a:cubicBezTo>
                  <a:pt x="21584" y="5561"/>
                  <a:pt x="21584" y="5110"/>
                  <a:pt x="21388" y="4820"/>
                </a:cubicBezTo>
                <a:close/>
              </a:path>
            </a:pathLst>
          </a:custGeom>
          <a:solidFill>
            <a:srgbClr val="3C7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pic>
        <p:nvPicPr>
          <p:cNvPr descr="Icon&#10;&#10;Description automatically generated" id="1407" name="Google Shape;1407;p94"/>
          <p:cNvPicPr preferRelativeResize="0"/>
          <p:nvPr/>
        </p:nvPicPr>
        <p:blipFill rotWithShape="1">
          <a:blip r:embed="rId6">
            <a:alphaModFix/>
          </a:blip>
          <a:srcRect b="0" l="0" r="0" t="0"/>
          <a:stretch/>
        </p:blipFill>
        <p:spPr>
          <a:xfrm>
            <a:off x="1623288" y="4425164"/>
            <a:ext cx="1069910" cy="1069910"/>
          </a:xfrm>
          <a:prstGeom prst="rect">
            <a:avLst/>
          </a:prstGeom>
          <a:noFill/>
          <a:ln>
            <a:noFill/>
          </a:ln>
        </p:spPr>
      </p:pic>
      <p:pic>
        <p:nvPicPr>
          <p:cNvPr id="1408" name="Google Shape;1408;p94"/>
          <p:cNvPicPr preferRelativeResize="0"/>
          <p:nvPr/>
        </p:nvPicPr>
        <p:blipFill rotWithShape="1">
          <a:blip r:embed="rId7">
            <a:alphaModFix/>
          </a:blip>
          <a:srcRect b="0" l="0" r="0" t="0"/>
          <a:stretch/>
        </p:blipFill>
        <p:spPr>
          <a:xfrm>
            <a:off x="9554033" y="4425164"/>
            <a:ext cx="1069910" cy="1069910"/>
          </a:xfrm>
          <a:prstGeom prst="rect">
            <a:avLst/>
          </a:prstGeom>
          <a:noFill/>
          <a:ln>
            <a:noFill/>
          </a:ln>
        </p:spPr>
      </p:pic>
      <p:grpSp>
        <p:nvGrpSpPr>
          <p:cNvPr id="1409" name="Google Shape;1409;p94"/>
          <p:cNvGrpSpPr/>
          <p:nvPr/>
        </p:nvGrpSpPr>
        <p:grpSpPr>
          <a:xfrm>
            <a:off x="5467287" y="4833258"/>
            <a:ext cx="1769700" cy="503700"/>
            <a:chOff x="4589584" y="1858804"/>
            <a:chExt cx="1769700" cy="503700"/>
          </a:xfrm>
        </p:grpSpPr>
        <p:sp>
          <p:nvSpPr>
            <p:cNvPr id="1410" name="Google Shape;1410;p94"/>
            <p:cNvSpPr/>
            <p:nvPr/>
          </p:nvSpPr>
          <p:spPr>
            <a:xfrm>
              <a:off x="4589584" y="1858804"/>
              <a:ext cx="1769700" cy="503700"/>
            </a:xfrm>
            <a:prstGeom prst="hexagon">
              <a:avLst>
                <a:gd fmla="val 25000" name="adj"/>
                <a:gd fmla="val 115470" name="vf"/>
              </a:avLst>
            </a:prstGeom>
            <a:solidFill>
              <a:srgbClr val="CC000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1" name="Google Shape;1411;p94"/>
            <p:cNvSpPr txBox="1"/>
            <p:nvPr/>
          </p:nvSpPr>
          <p:spPr>
            <a:xfrm>
              <a:off x="4726515" y="1941303"/>
              <a:ext cx="1495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i="0" lang="en-MY" sz="1600" u="none" cap="none" strike="noStrike">
                  <a:solidFill>
                    <a:srgbClr val="FFFFFF"/>
                  </a:solidFill>
                  <a:latin typeface="Roboto"/>
                  <a:ea typeface="Roboto"/>
                  <a:cs typeface="Roboto"/>
                  <a:sym typeface="Roboto"/>
                </a:rPr>
                <a:t>Inbound Sales</a:t>
              </a:r>
              <a:endParaRPr>
                <a:solidFill>
                  <a:srgbClr val="FFFFFF"/>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5" name="Shape 1415"/>
        <p:cNvGrpSpPr/>
        <p:nvPr/>
      </p:nvGrpSpPr>
      <p:grpSpPr>
        <a:xfrm>
          <a:off x="0" y="0"/>
          <a:ext cx="0" cy="0"/>
          <a:chOff x="0" y="0"/>
          <a:chExt cx="0" cy="0"/>
        </a:xfrm>
      </p:grpSpPr>
      <p:sp>
        <p:nvSpPr>
          <p:cNvPr id="1416" name="Google Shape;1416;p95"/>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7" name="Google Shape;1417;p95"/>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418" name="Google Shape;1418;p95"/>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Consultative vs. Provocative Selling</a:t>
            </a:r>
            <a:endParaRPr b="1" sz="2900">
              <a:latin typeface="Signika"/>
              <a:ea typeface="Signika"/>
              <a:cs typeface="Signika"/>
              <a:sym typeface="Signika"/>
            </a:endParaRPr>
          </a:p>
        </p:txBody>
      </p:sp>
      <p:sp>
        <p:nvSpPr>
          <p:cNvPr id="1419" name="Google Shape;1419;p95"/>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Consultative Selling: Scenarios</a:t>
            </a:r>
            <a:endParaRPr b="1" sz="2400">
              <a:solidFill>
                <a:srgbClr val="2F2922"/>
              </a:solidFill>
              <a:latin typeface="Signika"/>
              <a:ea typeface="Signika"/>
              <a:cs typeface="Signika"/>
              <a:sym typeface="Signika"/>
            </a:endParaRPr>
          </a:p>
        </p:txBody>
      </p:sp>
      <p:sp>
        <p:nvSpPr>
          <p:cNvPr id="1420" name="Google Shape;1420;p95"/>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421" name="Google Shape;1421;p95"/>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422" name="Google Shape;1422;p95"/>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pSp>
        <p:nvGrpSpPr>
          <p:cNvPr id="1423" name="Google Shape;1423;p95"/>
          <p:cNvGrpSpPr/>
          <p:nvPr/>
        </p:nvGrpSpPr>
        <p:grpSpPr>
          <a:xfrm>
            <a:off x="10462486" y="2808355"/>
            <a:ext cx="1148480" cy="1124271"/>
            <a:chOff x="1166860" y="1417147"/>
            <a:chExt cx="1148480" cy="1124271"/>
          </a:xfrm>
        </p:grpSpPr>
        <p:pic>
          <p:nvPicPr>
            <p:cNvPr descr="Icon&#10;&#10;Description automatically generated" id="1424" name="Google Shape;1424;p95"/>
            <p:cNvPicPr preferRelativeResize="0"/>
            <p:nvPr/>
          </p:nvPicPr>
          <p:blipFill rotWithShape="1">
            <a:blip r:embed="rId6">
              <a:alphaModFix/>
            </a:blip>
            <a:srcRect b="0" l="0" r="0" t="0"/>
            <a:stretch/>
          </p:blipFill>
          <p:spPr>
            <a:xfrm>
              <a:off x="1406770" y="1417147"/>
              <a:ext cx="763345" cy="763345"/>
            </a:xfrm>
            <a:prstGeom prst="rect">
              <a:avLst/>
            </a:prstGeom>
            <a:noFill/>
            <a:ln>
              <a:noFill/>
            </a:ln>
          </p:spPr>
        </p:pic>
        <p:grpSp>
          <p:nvGrpSpPr>
            <p:cNvPr id="1425" name="Google Shape;1425;p95"/>
            <p:cNvGrpSpPr/>
            <p:nvPr/>
          </p:nvGrpSpPr>
          <p:grpSpPr>
            <a:xfrm>
              <a:off x="1166860" y="2173112"/>
              <a:ext cx="1148480" cy="368305"/>
              <a:chOff x="4589584" y="1858804"/>
              <a:chExt cx="1269600" cy="503700"/>
            </a:xfrm>
          </p:grpSpPr>
          <p:sp>
            <p:nvSpPr>
              <p:cNvPr id="1426" name="Google Shape;1426;p95"/>
              <p:cNvSpPr/>
              <p:nvPr/>
            </p:nvSpPr>
            <p:spPr>
              <a:xfrm>
                <a:off x="4589584" y="1858804"/>
                <a:ext cx="12696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7" name="Google Shape;1427;p95"/>
              <p:cNvSpPr txBox="1"/>
              <p:nvPr/>
            </p:nvSpPr>
            <p:spPr>
              <a:xfrm>
                <a:off x="4721091" y="1906898"/>
                <a:ext cx="1056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Merchant</a:t>
                </a:r>
                <a:endParaRPr/>
              </a:p>
            </p:txBody>
          </p:sp>
        </p:grpSp>
      </p:grpSp>
      <p:grpSp>
        <p:nvGrpSpPr>
          <p:cNvPr id="1428" name="Google Shape;1428;p95"/>
          <p:cNvGrpSpPr/>
          <p:nvPr/>
        </p:nvGrpSpPr>
        <p:grpSpPr>
          <a:xfrm>
            <a:off x="2292005" y="1377553"/>
            <a:ext cx="5494805" cy="412652"/>
            <a:chOff x="4348314" y="5406857"/>
            <a:chExt cx="3180600" cy="885900"/>
          </a:xfrm>
        </p:grpSpPr>
        <p:sp>
          <p:nvSpPr>
            <p:cNvPr id="1429" name="Google Shape;1429;p95"/>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0" name="Google Shape;1430;p95"/>
            <p:cNvSpPr/>
            <p:nvPr/>
          </p:nvSpPr>
          <p:spPr>
            <a:xfrm>
              <a:off x="4516784" y="5406857"/>
              <a:ext cx="2843700" cy="615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Miss Angela, how are you currently tracking your sales</a:t>
              </a:r>
              <a:endParaRPr/>
            </a:p>
          </p:txBody>
        </p:sp>
      </p:grpSp>
      <p:grpSp>
        <p:nvGrpSpPr>
          <p:cNvPr id="1431" name="Google Shape;1431;p95"/>
          <p:cNvGrpSpPr/>
          <p:nvPr/>
        </p:nvGrpSpPr>
        <p:grpSpPr>
          <a:xfrm>
            <a:off x="581015" y="2732282"/>
            <a:ext cx="1148480" cy="1124271"/>
            <a:chOff x="1166860" y="1417147"/>
            <a:chExt cx="1148480" cy="1124271"/>
          </a:xfrm>
        </p:grpSpPr>
        <p:pic>
          <p:nvPicPr>
            <p:cNvPr id="1432" name="Google Shape;1432;p95"/>
            <p:cNvPicPr preferRelativeResize="0"/>
            <p:nvPr/>
          </p:nvPicPr>
          <p:blipFill rotWithShape="1">
            <a:blip r:embed="rId7">
              <a:alphaModFix/>
            </a:blip>
            <a:srcRect b="0" l="0" r="0" t="0"/>
            <a:stretch/>
          </p:blipFill>
          <p:spPr>
            <a:xfrm>
              <a:off x="1406770" y="1417147"/>
              <a:ext cx="763345" cy="763345"/>
            </a:xfrm>
            <a:prstGeom prst="rect">
              <a:avLst/>
            </a:prstGeom>
            <a:noFill/>
            <a:ln>
              <a:noFill/>
            </a:ln>
          </p:spPr>
        </p:pic>
        <p:grpSp>
          <p:nvGrpSpPr>
            <p:cNvPr id="1433" name="Google Shape;1433;p95"/>
            <p:cNvGrpSpPr/>
            <p:nvPr/>
          </p:nvGrpSpPr>
          <p:grpSpPr>
            <a:xfrm>
              <a:off x="1166860" y="2173112"/>
              <a:ext cx="1148480" cy="368305"/>
              <a:chOff x="4589584" y="1858804"/>
              <a:chExt cx="1269600" cy="503700"/>
            </a:xfrm>
          </p:grpSpPr>
          <p:sp>
            <p:nvSpPr>
              <p:cNvPr id="1434" name="Google Shape;1434;p95"/>
              <p:cNvSpPr/>
              <p:nvPr/>
            </p:nvSpPr>
            <p:spPr>
              <a:xfrm>
                <a:off x="4589584" y="1858804"/>
                <a:ext cx="1269600" cy="503700"/>
              </a:xfrm>
              <a:prstGeom prst="hexagon">
                <a:avLst>
                  <a:gd fmla="val 25000" name="adj"/>
                  <a:gd fmla="val 115470" name="vf"/>
                </a:avLst>
              </a:prstGeom>
              <a:solidFill>
                <a:srgbClr val="FF9418"/>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5" name="Google Shape;1435;p95"/>
              <p:cNvSpPr txBox="1"/>
              <p:nvPr/>
            </p:nvSpPr>
            <p:spPr>
              <a:xfrm>
                <a:off x="4721091" y="1906898"/>
                <a:ext cx="1047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StoreHub</a:t>
                </a:r>
                <a:endParaRPr b="1" i="0" sz="1400" u="none" cap="none" strike="noStrike">
                  <a:solidFill>
                    <a:srgbClr val="FFFFFF"/>
                  </a:solidFill>
                  <a:latin typeface="Roboto"/>
                  <a:ea typeface="Roboto"/>
                  <a:cs typeface="Roboto"/>
                  <a:sym typeface="Roboto"/>
                </a:endParaRPr>
              </a:p>
            </p:txBody>
          </p:sp>
        </p:grpSp>
      </p:grpSp>
      <p:grpSp>
        <p:nvGrpSpPr>
          <p:cNvPr id="1436" name="Google Shape;1436;p95"/>
          <p:cNvGrpSpPr/>
          <p:nvPr/>
        </p:nvGrpSpPr>
        <p:grpSpPr>
          <a:xfrm>
            <a:off x="4258980" y="1881391"/>
            <a:ext cx="5494805" cy="412652"/>
            <a:chOff x="4396750" y="5351624"/>
            <a:chExt cx="3180600" cy="885900"/>
          </a:xfrm>
        </p:grpSpPr>
        <p:sp>
          <p:nvSpPr>
            <p:cNvPr id="1437" name="Google Shape;1437;p95"/>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8" name="Google Shape;1438;p95"/>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I’m currently doing it manually with pen and paper in a book </a:t>
              </a:r>
              <a:endParaRPr/>
            </a:p>
          </p:txBody>
        </p:sp>
      </p:grpSp>
      <p:grpSp>
        <p:nvGrpSpPr>
          <p:cNvPr id="1439" name="Google Shape;1439;p95"/>
          <p:cNvGrpSpPr/>
          <p:nvPr/>
        </p:nvGrpSpPr>
        <p:grpSpPr>
          <a:xfrm>
            <a:off x="2281470" y="2389487"/>
            <a:ext cx="5494806" cy="626399"/>
            <a:chOff x="4348313" y="5406857"/>
            <a:chExt cx="3180601" cy="1344780"/>
          </a:xfrm>
        </p:grpSpPr>
        <p:sp>
          <p:nvSpPr>
            <p:cNvPr id="1440" name="Google Shape;1440;p95"/>
            <p:cNvSpPr/>
            <p:nvPr/>
          </p:nvSpPr>
          <p:spPr>
            <a:xfrm>
              <a:off x="4348314" y="5406857"/>
              <a:ext cx="3180600" cy="8997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1" name="Google Shape;1441;p95"/>
            <p:cNvSpPr/>
            <p:nvPr/>
          </p:nvSpPr>
          <p:spPr>
            <a:xfrm>
              <a:off x="4348313" y="5430137"/>
              <a:ext cx="31806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see, do you record it yourself or does your staff do the recording for you?</a:t>
              </a:r>
              <a:endParaRPr/>
            </a:p>
            <a:p>
              <a:pPr indent="0" lvl="0" marL="0" marR="0" rtl="0" algn="ctr">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1442" name="Google Shape;1442;p95"/>
          <p:cNvGrpSpPr/>
          <p:nvPr/>
        </p:nvGrpSpPr>
        <p:grpSpPr>
          <a:xfrm>
            <a:off x="4229842" y="2896691"/>
            <a:ext cx="5523430" cy="412652"/>
            <a:chOff x="4396750" y="5351624"/>
            <a:chExt cx="3180600" cy="885900"/>
          </a:xfrm>
        </p:grpSpPr>
        <p:sp>
          <p:nvSpPr>
            <p:cNvPr id="1443" name="Google Shape;1443;p95"/>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4" name="Google Shape;1444;p95"/>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My staff normally does it for me</a:t>
              </a:r>
              <a:endParaRPr/>
            </a:p>
          </p:txBody>
        </p:sp>
      </p:grpSp>
      <p:grpSp>
        <p:nvGrpSpPr>
          <p:cNvPr id="1445" name="Google Shape;1445;p95"/>
          <p:cNvGrpSpPr/>
          <p:nvPr/>
        </p:nvGrpSpPr>
        <p:grpSpPr>
          <a:xfrm>
            <a:off x="2291687" y="3397464"/>
            <a:ext cx="5533608" cy="412652"/>
            <a:chOff x="4348314" y="5406857"/>
            <a:chExt cx="3180600" cy="885900"/>
          </a:xfrm>
        </p:grpSpPr>
        <p:sp>
          <p:nvSpPr>
            <p:cNvPr id="1446" name="Google Shape;1446;p95"/>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7" name="Google Shape;1447;p95"/>
            <p:cNvSpPr/>
            <p:nvPr/>
          </p:nvSpPr>
          <p:spPr>
            <a:xfrm>
              <a:off x="4516784" y="5406857"/>
              <a:ext cx="28437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Do they miss any out</a:t>
              </a:r>
              <a:endParaRPr/>
            </a:p>
          </p:txBody>
        </p:sp>
      </p:grpSp>
      <p:grpSp>
        <p:nvGrpSpPr>
          <p:cNvPr id="1448" name="Google Shape;1448;p95"/>
          <p:cNvGrpSpPr/>
          <p:nvPr/>
        </p:nvGrpSpPr>
        <p:grpSpPr>
          <a:xfrm>
            <a:off x="4219623" y="3893458"/>
            <a:ext cx="5533608" cy="412652"/>
            <a:chOff x="4396750" y="5351624"/>
            <a:chExt cx="3180600" cy="885900"/>
          </a:xfrm>
        </p:grpSpPr>
        <p:sp>
          <p:nvSpPr>
            <p:cNvPr id="1449" name="Google Shape;1449;p95"/>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0" name="Google Shape;1450;p95"/>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Sometimes</a:t>
              </a:r>
              <a:endParaRPr/>
            </a:p>
          </p:txBody>
        </p:sp>
      </p:grpSp>
      <p:grpSp>
        <p:nvGrpSpPr>
          <p:cNvPr id="1451" name="Google Shape;1451;p95"/>
          <p:cNvGrpSpPr/>
          <p:nvPr/>
        </p:nvGrpSpPr>
        <p:grpSpPr>
          <a:xfrm>
            <a:off x="2307048" y="4378957"/>
            <a:ext cx="5518659" cy="412652"/>
            <a:chOff x="4348314" y="5406857"/>
            <a:chExt cx="3180600" cy="885900"/>
          </a:xfrm>
        </p:grpSpPr>
        <p:sp>
          <p:nvSpPr>
            <p:cNvPr id="1452" name="Google Shape;1452;p95"/>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3" name="Google Shape;1453;p95"/>
            <p:cNvSpPr/>
            <p:nvPr/>
          </p:nvSpPr>
          <p:spPr>
            <a:xfrm>
              <a:off x="4516784" y="5406857"/>
              <a:ext cx="28437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How often does that happen?</a:t>
              </a:r>
              <a:endParaRPr/>
            </a:p>
          </p:txBody>
        </p:sp>
      </p:grpSp>
      <p:grpSp>
        <p:nvGrpSpPr>
          <p:cNvPr id="1454" name="Google Shape;1454;p95"/>
          <p:cNvGrpSpPr/>
          <p:nvPr/>
        </p:nvGrpSpPr>
        <p:grpSpPr>
          <a:xfrm>
            <a:off x="4219926" y="4865820"/>
            <a:ext cx="5530427" cy="412652"/>
            <a:chOff x="4396750" y="5351624"/>
            <a:chExt cx="3180600" cy="885900"/>
          </a:xfrm>
        </p:grpSpPr>
        <p:sp>
          <p:nvSpPr>
            <p:cNvPr id="1455" name="Google Shape;1455;p95"/>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6" name="Google Shape;1456;p95"/>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About 3 times a day</a:t>
              </a:r>
              <a:endParaRPr/>
            </a:p>
          </p:txBody>
        </p:sp>
      </p:grpSp>
      <p:grpSp>
        <p:nvGrpSpPr>
          <p:cNvPr id="1457" name="Google Shape;1457;p95"/>
          <p:cNvGrpSpPr/>
          <p:nvPr/>
        </p:nvGrpSpPr>
        <p:grpSpPr>
          <a:xfrm>
            <a:off x="2307131" y="5351319"/>
            <a:ext cx="5572411" cy="412652"/>
            <a:chOff x="4348314" y="5406857"/>
            <a:chExt cx="3180600" cy="885900"/>
          </a:xfrm>
        </p:grpSpPr>
        <p:sp>
          <p:nvSpPr>
            <p:cNvPr id="1458" name="Google Shape;1458;p95"/>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9" name="Google Shape;1459;p95"/>
            <p:cNvSpPr/>
            <p:nvPr/>
          </p:nvSpPr>
          <p:spPr>
            <a:xfrm>
              <a:off x="4516784" y="5406857"/>
              <a:ext cx="28437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How does this affect your sales numbers</a:t>
              </a:r>
              <a:endParaRPr/>
            </a:p>
          </p:txBody>
        </p:sp>
      </p:grpSp>
      <p:grpSp>
        <p:nvGrpSpPr>
          <p:cNvPr id="1460" name="Google Shape;1460;p95"/>
          <p:cNvGrpSpPr/>
          <p:nvPr/>
        </p:nvGrpSpPr>
        <p:grpSpPr>
          <a:xfrm>
            <a:off x="4216223" y="5849913"/>
            <a:ext cx="5533608" cy="715329"/>
            <a:chOff x="4396750" y="5351622"/>
            <a:chExt cx="3180600" cy="1535700"/>
          </a:xfrm>
        </p:grpSpPr>
        <p:sp>
          <p:nvSpPr>
            <p:cNvPr id="1461" name="Google Shape;1461;p95"/>
            <p:cNvSpPr/>
            <p:nvPr/>
          </p:nvSpPr>
          <p:spPr>
            <a:xfrm>
              <a:off x="4396750" y="5351622"/>
              <a:ext cx="3180600" cy="15357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2" name="Google Shape;1462;p95"/>
            <p:cNvSpPr/>
            <p:nvPr/>
          </p:nvSpPr>
          <p:spPr>
            <a:xfrm>
              <a:off x="4516783" y="5406857"/>
              <a:ext cx="3012300" cy="1321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Every month it doesn’t tally at all. </a:t>
              </a:r>
              <a:endParaRPr/>
            </a:p>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I’m not sure if my business is making money or losing money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96"/>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8" name="Google Shape;1468;p96"/>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469" name="Google Shape;1469;p96"/>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Consultative vs. Provocative Selling</a:t>
            </a:r>
            <a:endParaRPr b="1" sz="2900">
              <a:latin typeface="Signika"/>
              <a:ea typeface="Signika"/>
              <a:cs typeface="Signika"/>
              <a:sym typeface="Signika"/>
            </a:endParaRPr>
          </a:p>
        </p:txBody>
      </p:sp>
      <p:sp>
        <p:nvSpPr>
          <p:cNvPr id="1470" name="Google Shape;1470;p96"/>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Provocative Selling: Introduction</a:t>
            </a:r>
            <a:endParaRPr b="1" sz="2400">
              <a:solidFill>
                <a:srgbClr val="2F2922"/>
              </a:solidFill>
              <a:latin typeface="Signika"/>
              <a:ea typeface="Signika"/>
              <a:cs typeface="Signika"/>
              <a:sym typeface="Signika"/>
            </a:endParaRPr>
          </a:p>
        </p:txBody>
      </p:sp>
      <p:sp>
        <p:nvSpPr>
          <p:cNvPr id="1471" name="Google Shape;1471;p96"/>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472" name="Google Shape;1472;p96"/>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473" name="Google Shape;1473;p96"/>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pSp>
        <p:nvGrpSpPr>
          <p:cNvPr id="1474" name="Google Shape;1474;p96"/>
          <p:cNvGrpSpPr/>
          <p:nvPr/>
        </p:nvGrpSpPr>
        <p:grpSpPr>
          <a:xfrm>
            <a:off x="957441" y="1519812"/>
            <a:ext cx="3627038" cy="1661043"/>
            <a:chOff x="4348314" y="5331438"/>
            <a:chExt cx="6765600" cy="1539000"/>
          </a:xfrm>
        </p:grpSpPr>
        <p:sp>
          <p:nvSpPr>
            <p:cNvPr id="1475" name="Google Shape;1475;p96"/>
            <p:cNvSpPr/>
            <p:nvPr/>
          </p:nvSpPr>
          <p:spPr>
            <a:xfrm>
              <a:off x="4348314" y="5331438"/>
              <a:ext cx="6765600" cy="1539000"/>
            </a:xfrm>
            <a:prstGeom prst="roundRect">
              <a:avLst>
                <a:gd fmla="val 6954" name="adj"/>
              </a:avLst>
            </a:prstGeom>
            <a:solidFill>
              <a:srgbClr val="FFFFFF"/>
            </a:solidFill>
            <a:ln cap="flat" cmpd="sng" w="28575">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6" name="Google Shape;1476;p96"/>
            <p:cNvSpPr/>
            <p:nvPr/>
          </p:nvSpPr>
          <p:spPr>
            <a:xfrm>
              <a:off x="4432477" y="5479076"/>
              <a:ext cx="6597300" cy="12498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400"/>
                <a:buFont typeface="Arial"/>
                <a:buNone/>
              </a:pPr>
              <a:r>
                <a:rPr lang="en-MY">
                  <a:solidFill>
                    <a:schemeClr val="dk1"/>
                  </a:solidFill>
                  <a:latin typeface="Roboto"/>
                  <a:ea typeface="Roboto"/>
                  <a:cs typeface="Roboto"/>
                  <a:sym typeface="Roboto"/>
                </a:rPr>
                <a:t>In provocative selling, the sales person focuses on </a:t>
              </a:r>
              <a:r>
                <a:rPr b="1" lang="en-MY">
                  <a:solidFill>
                    <a:srgbClr val="CB7003"/>
                  </a:solidFill>
                  <a:latin typeface="Roboto"/>
                  <a:ea typeface="Roboto"/>
                  <a:cs typeface="Roboto"/>
                  <a:sym typeface="Roboto"/>
                </a:rPr>
                <a:t>identifying opportunities </a:t>
              </a:r>
              <a:r>
                <a:rPr lang="en-MY">
                  <a:solidFill>
                    <a:schemeClr val="dk1"/>
                  </a:solidFill>
                  <a:latin typeface="Roboto"/>
                  <a:ea typeface="Roboto"/>
                  <a:cs typeface="Roboto"/>
                  <a:sym typeface="Roboto"/>
                </a:rPr>
                <a:t>or </a:t>
              </a:r>
              <a:r>
                <a:rPr b="1" lang="en-MY">
                  <a:solidFill>
                    <a:srgbClr val="7030A0"/>
                  </a:solidFill>
                  <a:latin typeface="Roboto"/>
                  <a:ea typeface="Roboto"/>
                  <a:cs typeface="Roboto"/>
                  <a:sym typeface="Roboto"/>
                </a:rPr>
                <a:t>issues</a:t>
              </a:r>
              <a:r>
                <a:rPr lang="en-MY">
                  <a:solidFill>
                    <a:schemeClr val="dk1"/>
                  </a:solidFill>
                  <a:latin typeface="Roboto"/>
                  <a:ea typeface="Roboto"/>
                  <a:cs typeface="Roboto"/>
                  <a:sym typeface="Roboto"/>
                </a:rPr>
                <a:t> that the Merchant is unaware of</a:t>
              </a:r>
              <a:endParaRPr>
                <a:latin typeface="Roboto"/>
                <a:ea typeface="Roboto"/>
                <a:cs typeface="Roboto"/>
                <a:sym typeface="Roboto"/>
              </a:endParaRPr>
            </a:p>
          </p:txBody>
        </p:sp>
      </p:grpSp>
      <p:grpSp>
        <p:nvGrpSpPr>
          <p:cNvPr id="1477" name="Google Shape;1477;p96"/>
          <p:cNvGrpSpPr/>
          <p:nvPr/>
        </p:nvGrpSpPr>
        <p:grpSpPr>
          <a:xfrm>
            <a:off x="7685188" y="1501787"/>
            <a:ext cx="3703404" cy="1661100"/>
            <a:chOff x="4348314" y="5331437"/>
            <a:chExt cx="4236819" cy="1661100"/>
          </a:xfrm>
        </p:grpSpPr>
        <p:sp>
          <p:nvSpPr>
            <p:cNvPr id="1478" name="Google Shape;1478;p96"/>
            <p:cNvSpPr/>
            <p:nvPr/>
          </p:nvSpPr>
          <p:spPr>
            <a:xfrm>
              <a:off x="4348314" y="5331437"/>
              <a:ext cx="4030800" cy="1661100"/>
            </a:xfrm>
            <a:prstGeom prst="roundRect">
              <a:avLst>
                <a:gd fmla="val 8661" name="adj"/>
              </a:avLst>
            </a:prstGeom>
            <a:solidFill>
              <a:srgbClr val="FFFFFF"/>
            </a:solidFill>
            <a:ln cap="flat" cmpd="sng" w="28575">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9" name="Google Shape;1479;p96"/>
            <p:cNvSpPr/>
            <p:nvPr/>
          </p:nvSpPr>
          <p:spPr>
            <a:xfrm>
              <a:off x="4554333" y="5410599"/>
              <a:ext cx="4030800" cy="1539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MY">
                  <a:solidFill>
                    <a:schemeClr val="dk1"/>
                  </a:solidFill>
                  <a:latin typeface="Roboto"/>
                  <a:ea typeface="Roboto"/>
                  <a:cs typeface="Roboto"/>
                  <a:sym typeface="Roboto"/>
                </a:rPr>
                <a:t>Use </a:t>
              </a:r>
              <a:r>
                <a:rPr b="1" lang="en-MY">
                  <a:solidFill>
                    <a:srgbClr val="00B050"/>
                  </a:solidFill>
                  <a:latin typeface="Roboto"/>
                  <a:ea typeface="Roboto"/>
                  <a:cs typeface="Roboto"/>
                  <a:sym typeface="Roboto"/>
                </a:rPr>
                <a:t>curiosity</a:t>
              </a:r>
              <a:r>
                <a:rPr lang="en-MY">
                  <a:solidFill>
                    <a:schemeClr val="dk1"/>
                  </a:solidFill>
                  <a:latin typeface="Roboto"/>
                  <a:ea typeface="Roboto"/>
                  <a:cs typeface="Roboto"/>
                  <a:sym typeface="Roboto"/>
                </a:rPr>
                <a:t> to deeply understand merchant needs such as:</a:t>
              </a:r>
              <a:endParaRPr>
                <a:solidFill>
                  <a:schemeClr val="dk1"/>
                </a:solidFill>
              </a:endParaRPr>
            </a:p>
            <a:p>
              <a:pPr indent="-285750" lvl="0" marL="285750" rtl="0" algn="l">
                <a:lnSpc>
                  <a:spcPct val="150000"/>
                </a:lnSpc>
                <a:spcBef>
                  <a:spcPts val="0"/>
                </a:spcBef>
                <a:spcAft>
                  <a:spcPts val="0"/>
                </a:spcAft>
                <a:buClr>
                  <a:schemeClr val="dk1"/>
                </a:buClr>
                <a:buSzPts val="1200"/>
                <a:buChar char="•"/>
              </a:pPr>
              <a:r>
                <a:rPr lang="en-MY" sz="1200">
                  <a:solidFill>
                    <a:schemeClr val="dk1"/>
                  </a:solidFill>
                  <a:latin typeface="Roboto"/>
                  <a:ea typeface="Roboto"/>
                  <a:cs typeface="Roboto"/>
                  <a:sym typeface="Roboto"/>
                </a:rPr>
                <a:t>What do you want to achieve?</a:t>
              </a:r>
              <a:endParaRPr>
                <a:solidFill>
                  <a:schemeClr val="dk1"/>
                </a:solidFill>
              </a:endParaRPr>
            </a:p>
            <a:p>
              <a:pPr indent="-285750" lvl="0" marL="285750" rtl="0" algn="l">
                <a:lnSpc>
                  <a:spcPct val="150000"/>
                </a:lnSpc>
                <a:spcBef>
                  <a:spcPts val="0"/>
                </a:spcBef>
                <a:spcAft>
                  <a:spcPts val="0"/>
                </a:spcAft>
                <a:buClr>
                  <a:schemeClr val="dk1"/>
                </a:buClr>
                <a:buSzPts val="1200"/>
                <a:buChar char="•"/>
              </a:pPr>
              <a:r>
                <a:rPr lang="en-MY" sz="1200">
                  <a:solidFill>
                    <a:schemeClr val="dk1"/>
                  </a:solidFill>
                  <a:latin typeface="Roboto"/>
                  <a:ea typeface="Roboto"/>
                  <a:cs typeface="Roboto"/>
                  <a:sym typeface="Roboto"/>
                </a:rPr>
                <a:t>What are you currently doing?</a:t>
              </a:r>
              <a:endParaRPr>
                <a:solidFill>
                  <a:schemeClr val="dk1"/>
                </a:solidFill>
              </a:endParaRPr>
            </a:p>
            <a:p>
              <a:pPr indent="-285750" lvl="0" marL="285750" rtl="0" algn="l">
                <a:lnSpc>
                  <a:spcPct val="150000"/>
                </a:lnSpc>
                <a:spcBef>
                  <a:spcPts val="0"/>
                </a:spcBef>
                <a:spcAft>
                  <a:spcPts val="0"/>
                </a:spcAft>
                <a:buClr>
                  <a:schemeClr val="dk1"/>
                </a:buClr>
                <a:buSzPts val="1200"/>
                <a:buChar char="•"/>
              </a:pPr>
              <a:r>
                <a:rPr lang="en-MY" sz="1200">
                  <a:solidFill>
                    <a:schemeClr val="dk1"/>
                  </a:solidFill>
                  <a:latin typeface="Roboto"/>
                  <a:ea typeface="Roboto"/>
                  <a:cs typeface="Roboto"/>
                  <a:sym typeface="Roboto"/>
                </a:rPr>
                <a:t>What’s working well? </a:t>
              </a:r>
              <a:endParaRPr>
                <a:latin typeface="Roboto"/>
                <a:ea typeface="Roboto"/>
                <a:cs typeface="Roboto"/>
                <a:sym typeface="Roboto"/>
              </a:endParaRPr>
            </a:p>
          </p:txBody>
        </p:sp>
      </p:grpSp>
      <p:grpSp>
        <p:nvGrpSpPr>
          <p:cNvPr id="1480" name="Google Shape;1480;p96"/>
          <p:cNvGrpSpPr/>
          <p:nvPr/>
        </p:nvGrpSpPr>
        <p:grpSpPr>
          <a:xfrm>
            <a:off x="4940077" y="2080483"/>
            <a:ext cx="2389500" cy="503700"/>
            <a:chOff x="4589583" y="1858804"/>
            <a:chExt cx="2389500" cy="503700"/>
          </a:xfrm>
        </p:grpSpPr>
        <p:sp>
          <p:nvSpPr>
            <p:cNvPr id="1481" name="Google Shape;1481;p96"/>
            <p:cNvSpPr/>
            <p:nvPr/>
          </p:nvSpPr>
          <p:spPr>
            <a:xfrm>
              <a:off x="4589583" y="1858804"/>
              <a:ext cx="2389500" cy="503700"/>
            </a:xfrm>
            <a:prstGeom prst="hexagon">
              <a:avLst>
                <a:gd fmla="val 25000" name="adj"/>
                <a:gd fmla="val 115470" name="vf"/>
              </a:avLst>
            </a:prstGeom>
            <a:solidFill>
              <a:srgbClr val="3C7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2" name="Google Shape;1482;p96"/>
            <p:cNvSpPr txBox="1"/>
            <p:nvPr/>
          </p:nvSpPr>
          <p:spPr>
            <a:xfrm>
              <a:off x="4770277" y="1954065"/>
              <a:ext cx="2028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lang="en-MY" sz="1600">
                  <a:solidFill>
                    <a:srgbClr val="FFFFFF"/>
                  </a:solidFill>
                  <a:latin typeface="Roboto"/>
                  <a:ea typeface="Roboto"/>
                  <a:cs typeface="Roboto"/>
                  <a:sym typeface="Roboto"/>
                </a:rPr>
                <a:t>Provoca</a:t>
              </a:r>
              <a:r>
                <a:rPr b="1" i="0" lang="en-MY" sz="1600" u="none" cap="none" strike="noStrike">
                  <a:solidFill>
                    <a:srgbClr val="FFFFFF"/>
                  </a:solidFill>
                  <a:latin typeface="Roboto"/>
                  <a:ea typeface="Roboto"/>
                  <a:cs typeface="Roboto"/>
                  <a:sym typeface="Roboto"/>
                </a:rPr>
                <a:t>tive Selling</a:t>
              </a:r>
              <a:endParaRPr/>
            </a:p>
          </p:txBody>
        </p:sp>
      </p:grpSp>
      <p:sp>
        <p:nvSpPr>
          <p:cNvPr id="1483" name="Google Shape;1483;p96"/>
          <p:cNvSpPr txBox="1"/>
          <p:nvPr/>
        </p:nvSpPr>
        <p:spPr>
          <a:xfrm>
            <a:off x="4178000" y="3506500"/>
            <a:ext cx="1377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MY" sz="1600">
                <a:latin typeface="Roboto"/>
                <a:ea typeface="Roboto"/>
                <a:cs typeface="Roboto"/>
                <a:sym typeface="Roboto"/>
              </a:rPr>
              <a:t>Suggestions</a:t>
            </a:r>
            <a:endParaRPr/>
          </a:p>
        </p:txBody>
      </p:sp>
      <p:sp>
        <p:nvSpPr>
          <p:cNvPr id="1484" name="Google Shape;1484;p96"/>
          <p:cNvSpPr txBox="1"/>
          <p:nvPr/>
        </p:nvSpPr>
        <p:spPr>
          <a:xfrm>
            <a:off x="5649696" y="6273007"/>
            <a:ext cx="951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MY" sz="1600" u="none" cap="none" strike="noStrike">
                <a:solidFill>
                  <a:srgbClr val="000000"/>
                </a:solidFill>
                <a:latin typeface="Roboto"/>
                <a:ea typeface="Roboto"/>
                <a:cs typeface="Roboto"/>
                <a:sym typeface="Roboto"/>
              </a:rPr>
              <a:t>Solution</a:t>
            </a:r>
            <a:endParaRPr/>
          </a:p>
        </p:txBody>
      </p:sp>
      <p:sp>
        <p:nvSpPr>
          <p:cNvPr id="1485" name="Google Shape;1485;p96"/>
          <p:cNvSpPr txBox="1"/>
          <p:nvPr/>
        </p:nvSpPr>
        <p:spPr>
          <a:xfrm>
            <a:off x="2979675" y="6273000"/>
            <a:ext cx="1115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MY" sz="1600">
                <a:latin typeface="Roboto"/>
                <a:ea typeface="Roboto"/>
                <a:cs typeface="Roboto"/>
                <a:sym typeface="Roboto"/>
              </a:rPr>
              <a:t>Problems</a:t>
            </a:r>
            <a:endParaRPr/>
          </a:p>
        </p:txBody>
      </p:sp>
      <p:sp>
        <p:nvSpPr>
          <p:cNvPr id="1486" name="Google Shape;1486;p96"/>
          <p:cNvSpPr/>
          <p:nvPr/>
        </p:nvSpPr>
        <p:spPr>
          <a:xfrm>
            <a:off x="3542610" y="4664989"/>
            <a:ext cx="2372834" cy="1701810"/>
          </a:xfrm>
          <a:custGeom>
            <a:rect b="b" l="l" r="r" t="t"/>
            <a:pathLst>
              <a:path extrusionOk="0" h="21600" w="21535">
                <a:moveTo>
                  <a:pt x="21388" y="4820"/>
                </a:moveTo>
                <a:lnTo>
                  <a:pt x="18391" y="242"/>
                </a:lnTo>
                <a:cubicBezTo>
                  <a:pt x="18288" y="81"/>
                  <a:pt x="18149" y="0"/>
                  <a:pt x="17988" y="0"/>
                </a:cubicBezTo>
                <a:lnTo>
                  <a:pt x="8133" y="0"/>
                </a:lnTo>
                <a:cubicBezTo>
                  <a:pt x="7660" y="0"/>
                  <a:pt x="7418" y="790"/>
                  <a:pt x="7730" y="1273"/>
                </a:cubicBezTo>
                <a:lnTo>
                  <a:pt x="10058" y="4836"/>
                </a:lnTo>
                <a:cubicBezTo>
                  <a:pt x="10242" y="5126"/>
                  <a:pt x="10242" y="5561"/>
                  <a:pt x="10058" y="5851"/>
                </a:cubicBezTo>
                <a:lnTo>
                  <a:pt x="9435" y="6802"/>
                </a:lnTo>
                <a:cubicBezTo>
                  <a:pt x="9424" y="6802"/>
                  <a:pt x="9424" y="6819"/>
                  <a:pt x="9412" y="6835"/>
                </a:cubicBezTo>
                <a:lnTo>
                  <a:pt x="8387" y="8414"/>
                </a:lnTo>
                <a:lnTo>
                  <a:pt x="6900" y="10687"/>
                </a:lnTo>
                <a:lnTo>
                  <a:pt x="6900" y="10687"/>
                </a:lnTo>
                <a:lnTo>
                  <a:pt x="42" y="21197"/>
                </a:lnTo>
                <a:cubicBezTo>
                  <a:pt x="-16" y="21294"/>
                  <a:pt x="-16" y="21439"/>
                  <a:pt x="53" y="21536"/>
                </a:cubicBezTo>
                <a:cubicBezTo>
                  <a:pt x="88" y="21584"/>
                  <a:pt x="122" y="21600"/>
                  <a:pt x="168" y="21600"/>
                </a:cubicBezTo>
                <a:cubicBezTo>
                  <a:pt x="215" y="21600"/>
                  <a:pt x="261" y="21568"/>
                  <a:pt x="295" y="21519"/>
                </a:cubicBezTo>
                <a:lnTo>
                  <a:pt x="7361" y="10687"/>
                </a:lnTo>
                <a:lnTo>
                  <a:pt x="17988" y="10687"/>
                </a:lnTo>
                <a:cubicBezTo>
                  <a:pt x="18138" y="10687"/>
                  <a:pt x="18288" y="10590"/>
                  <a:pt x="18391" y="10445"/>
                </a:cubicBezTo>
                <a:lnTo>
                  <a:pt x="21388" y="5867"/>
                </a:lnTo>
                <a:cubicBezTo>
                  <a:pt x="21584" y="5561"/>
                  <a:pt x="21584" y="5110"/>
                  <a:pt x="21388" y="4820"/>
                </a:cubicBezTo>
                <a:close/>
              </a:path>
            </a:pathLst>
          </a:custGeom>
          <a:solidFill>
            <a:srgbClr val="CC000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1487" name="Google Shape;1487;p96"/>
          <p:cNvSpPr/>
          <p:nvPr/>
        </p:nvSpPr>
        <p:spPr>
          <a:xfrm>
            <a:off x="4850711" y="3801389"/>
            <a:ext cx="2371872" cy="1701810"/>
          </a:xfrm>
          <a:custGeom>
            <a:rect b="b" l="l" r="r" t="t"/>
            <a:pathLst>
              <a:path extrusionOk="0" h="21600" w="21538">
                <a:moveTo>
                  <a:pt x="21399" y="16780"/>
                </a:moveTo>
                <a:lnTo>
                  <a:pt x="18401" y="21358"/>
                </a:lnTo>
                <a:cubicBezTo>
                  <a:pt x="18297" y="21519"/>
                  <a:pt x="18159" y="21600"/>
                  <a:pt x="17997" y="21600"/>
                </a:cubicBezTo>
                <a:lnTo>
                  <a:pt x="8137" y="21600"/>
                </a:lnTo>
                <a:cubicBezTo>
                  <a:pt x="7665" y="21600"/>
                  <a:pt x="7422" y="20810"/>
                  <a:pt x="7734" y="20327"/>
                </a:cubicBezTo>
                <a:lnTo>
                  <a:pt x="10063" y="16764"/>
                </a:lnTo>
                <a:cubicBezTo>
                  <a:pt x="10248" y="16474"/>
                  <a:pt x="10248" y="16039"/>
                  <a:pt x="10063" y="15749"/>
                </a:cubicBezTo>
                <a:lnTo>
                  <a:pt x="9440" y="14798"/>
                </a:lnTo>
                <a:cubicBezTo>
                  <a:pt x="9429" y="14798"/>
                  <a:pt x="9429" y="14781"/>
                  <a:pt x="9417" y="14765"/>
                </a:cubicBezTo>
                <a:lnTo>
                  <a:pt x="8391" y="13186"/>
                </a:lnTo>
                <a:lnTo>
                  <a:pt x="6903" y="10913"/>
                </a:lnTo>
                <a:lnTo>
                  <a:pt x="6903" y="10913"/>
                </a:lnTo>
                <a:lnTo>
                  <a:pt x="42" y="403"/>
                </a:lnTo>
                <a:cubicBezTo>
                  <a:pt x="-16" y="306"/>
                  <a:pt x="-16" y="161"/>
                  <a:pt x="53" y="64"/>
                </a:cubicBezTo>
                <a:cubicBezTo>
                  <a:pt x="88" y="16"/>
                  <a:pt x="122" y="0"/>
                  <a:pt x="169" y="0"/>
                </a:cubicBezTo>
                <a:cubicBezTo>
                  <a:pt x="215" y="0"/>
                  <a:pt x="261" y="32"/>
                  <a:pt x="295" y="81"/>
                </a:cubicBezTo>
                <a:lnTo>
                  <a:pt x="7365" y="10913"/>
                </a:lnTo>
                <a:lnTo>
                  <a:pt x="17997" y="10913"/>
                </a:lnTo>
                <a:cubicBezTo>
                  <a:pt x="18147" y="10913"/>
                  <a:pt x="18297" y="11010"/>
                  <a:pt x="18401" y="11155"/>
                </a:cubicBezTo>
                <a:lnTo>
                  <a:pt x="21399" y="15733"/>
                </a:lnTo>
                <a:cubicBezTo>
                  <a:pt x="21584" y="16055"/>
                  <a:pt x="21584" y="16490"/>
                  <a:pt x="21399" y="16780"/>
                </a:cubicBezTo>
                <a:close/>
              </a:path>
            </a:pathLst>
          </a:custGeom>
          <a:solidFill>
            <a:srgbClr val="6AA84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1488" name="Google Shape;1488;p96"/>
          <p:cNvSpPr/>
          <p:nvPr/>
        </p:nvSpPr>
        <p:spPr>
          <a:xfrm>
            <a:off x="6158810" y="4664989"/>
            <a:ext cx="2372834" cy="1701810"/>
          </a:xfrm>
          <a:custGeom>
            <a:rect b="b" l="l" r="r" t="t"/>
            <a:pathLst>
              <a:path extrusionOk="0" h="21600" w="21535">
                <a:moveTo>
                  <a:pt x="21388" y="4820"/>
                </a:moveTo>
                <a:lnTo>
                  <a:pt x="18391" y="242"/>
                </a:lnTo>
                <a:cubicBezTo>
                  <a:pt x="18288" y="81"/>
                  <a:pt x="18149" y="0"/>
                  <a:pt x="17988" y="0"/>
                </a:cubicBezTo>
                <a:lnTo>
                  <a:pt x="8133" y="0"/>
                </a:lnTo>
                <a:cubicBezTo>
                  <a:pt x="7660" y="0"/>
                  <a:pt x="7418" y="790"/>
                  <a:pt x="7730" y="1273"/>
                </a:cubicBezTo>
                <a:lnTo>
                  <a:pt x="10058" y="4836"/>
                </a:lnTo>
                <a:cubicBezTo>
                  <a:pt x="10242" y="5126"/>
                  <a:pt x="10242" y="5561"/>
                  <a:pt x="10058" y="5851"/>
                </a:cubicBezTo>
                <a:lnTo>
                  <a:pt x="9435" y="6802"/>
                </a:lnTo>
                <a:cubicBezTo>
                  <a:pt x="9424" y="6802"/>
                  <a:pt x="9424" y="6819"/>
                  <a:pt x="9412" y="6835"/>
                </a:cubicBezTo>
                <a:lnTo>
                  <a:pt x="8387" y="8414"/>
                </a:lnTo>
                <a:lnTo>
                  <a:pt x="6900" y="10687"/>
                </a:lnTo>
                <a:lnTo>
                  <a:pt x="6900" y="10687"/>
                </a:lnTo>
                <a:lnTo>
                  <a:pt x="42" y="21197"/>
                </a:lnTo>
                <a:cubicBezTo>
                  <a:pt x="-16" y="21294"/>
                  <a:pt x="-16" y="21439"/>
                  <a:pt x="53" y="21536"/>
                </a:cubicBezTo>
                <a:cubicBezTo>
                  <a:pt x="88" y="21584"/>
                  <a:pt x="122" y="21600"/>
                  <a:pt x="168" y="21600"/>
                </a:cubicBezTo>
                <a:cubicBezTo>
                  <a:pt x="215" y="21600"/>
                  <a:pt x="261" y="21568"/>
                  <a:pt x="295" y="21519"/>
                </a:cubicBezTo>
                <a:lnTo>
                  <a:pt x="7361" y="10687"/>
                </a:lnTo>
                <a:lnTo>
                  <a:pt x="17988" y="10687"/>
                </a:lnTo>
                <a:cubicBezTo>
                  <a:pt x="18138" y="10687"/>
                  <a:pt x="18288" y="10590"/>
                  <a:pt x="18391" y="10445"/>
                </a:cubicBezTo>
                <a:lnTo>
                  <a:pt x="21388" y="5867"/>
                </a:lnTo>
                <a:cubicBezTo>
                  <a:pt x="21584" y="5561"/>
                  <a:pt x="21584" y="5110"/>
                  <a:pt x="21388" y="4820"/>
                </a:cubicBezTo>
                <a:close/>
              </a:path>
            </a:pathLst>
          </a:custGeom>
          <a:solidFill>
            <a:srgbClr val="F1C23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Calibri"/>
              <a:ea typeface="Calibri"/>
              <a:cs typeface="Calibri"/>
              <a:sym typeface="Calibri"/>
            </a:endParaRPr>
          </a:p>
        </p:txBody>
      </p:sp>
      <p:pic>
        <p:nvPicPr>
          <p:cNvPr descr="Icon&#10;&#10;Description automatically generated" id="1489" name="Google Shape;1489;p96"/>
          <p:cNvPicPr preferRelativeResize="0"/>
          <p:nvPr/>
        </p:nvPicPr>
        <p:blipFill rotWithShape="1">
          <a:blip r:embed="rId6">
            <a:alphaModFix/>
          </a:blip>
          <a:srcRect b="0" l="0" r="0" t="0"/>
          <a:stretch/>
        </p:blipFill>
        <p:spPr>
          <a:xfrm>
            <a:off x="1623288" y="4425164"/>
            <a:ext cx="1069910" cy="1069910"/>
          </a:xfrm>
          <a:prstGeom prst="rect">
            <a:avLst/>
          </a:prstGeom>
          <a:noFill/>
          <a:ln>
            <a:noFill/>
          </a:ln>
        </p:spPr>
      </p:pic>
      <p:pic>
        <p:nvPicPr>
          <p:cNvPr id="1490" name="Google Shape;1490;p96"/>
          <p:cNvPicPr preferRelativeResize="0"/>
          <p:nvPr/>
        </p:nvPicPr>
        <p:blipFill rotWithShape="1">
          <a:blip r:embed="rId7">
            <a:alphaModFix/>
          </a:blip>
          <a:srcRect b="0" l="0" r="0" t="0"/>
          <a:stretch/>
        </p:blipFill>
        <p:spPr>
          <a:xfrm>
            <a:off x="9554033" y="4425164"/>
            <a:ext cx="1069910" cy="1069910"/>
          </a:xfrm>
          <a:prstGeom prst="rect">
            <a:avLst/>
          </a:prstGeom>
          <a:noFill/>
          <a:ln>
            <a:noFill/>
          </a:ln>
        </p:spPr>
      </p:pic>
      <p:grpSp>
        <p:nvGrpSpPr>
          <p:cNvPr id="1491" name="Google Shape;1491;p96"/>
          <p:cNvGrpSpPr/>
          <p:nvPr/>
        </p:nvGrpSpPr>
        <p:grpSpPr>
          <a:xfrm>
            <a:off x="5467287" y="4833258"/>
            <a:ext cx="1769700" cy="503700"/>
            <a:chOff x="4589584" y="1858804"/>
            <a:chExt cx="1769700" cy="503700"/>
          </a:xfrm>
        </p:grpSpPr>
        <p:sp>
          <p:nvSpPr>
            <p:cNvPr id="1492" name="Google Shape;1492;p96"/>
            <p:cNvSpPr/>
            <p:nvPr/>
          </p:nvSpPr>
          <p:spPr>
            <a:xfrm>
              <a:off x="4589584" y="1858804"/>
              <a:ext cx="1769700" cy="503700"/>
            </a:xfrm>
            <a:prstGeom prst="hexagon">
              <a:avLst>
                <a:gd fmla="val 25000" name="adj"/>
                <a:gd fmla="val 115470" name="vf"/>
              </a:avLst>
            </a:prstGeom>
            <a:solidFill>
              <a:srgbClr val="674EA7"/>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3" name="Google Shape;1493;p96"/>
            <p:cNvSpPr txBox="1"/>
            <p:nvPr/>
          </p:nvSpPr>
          <p:spPr>
            <a:xfrm>
              <a:off x="4658048" y="1941296"/>
              <a:ext cx="1674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lang="en-MY" sz="1600">
                  <a:solidFill>
                    <a:srgbClr val="FFFFFF"/>
                  </a:solidFill>
                  <a:latin typeface="Roboto"/>
                  <a:ea typeface="Roboto"/>
                  <a:cs typeface="Roboto"/>
                  <a:sym typeface="Roboto"/>
                </a:rPr>
                <a:t>Out</a:t>
              </a:r>
              <a:r>
                <a:rPr b="1" i="0" lang="en-MY" sz="1600" u="none" cap="none" strike="noStrike">
                  <a:solidFill>
                    <a:srgbClr val="FFFFFF"/>
                  </a:solidFill>
                  <a:latin typeface="Roboto"/>
                  <a:ea typeface="Roboto"/>
                  <a:cs typeface="Roboto"/>
                  <a:sym typeface="Roboto"/>
                </a:rPr>
                <a:t>bound Sales</a:t>
              </a:r>
              <a:endParaRPr>
                <a:solidFill>
                  <a:srgbClr val="FFFFFF"/>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7" name="Shape 1497"/>
        <p:cNvGrpSpPr/>
        <p:nvPr/>
      </p:nvGrpSpPr>
      <p:grpSpPr>
        <a:xfrm>
          <a:off x="0" y="0"/>
          <a:ext cx="0" cy="0"/>
          <a:chOff x="0" y="0"/>
          <a:chExt cx="0" cy="0"/>
        </a:xfrm>
      </p:grpSpPr>
      <p:sp>
        <p:nvSpPr>
          <p:cNvPr id="1498" name="Google Shape;1498;p97"/>
          <p:cNvSpPr/>
          <p:nvPr/>
        </p:nvSpPr>
        <p:spPr>
          <a:xfrm>
            <a:off x="0" y="0"/>
            <a:ext cx="12192000" cy="54300"/>
          </a:xfrm>
          <a:prstGeom prst="rect">
            <a:avLst/>
          </a:prstGeom>
          <a:gradFill>
            <a:gsLst>
              <a:gs pos="0">
                <a:srgbClr val="F7AB1D"/>
              </a:gs>
              <a:gs pos="30000">
                <a:srgbClr val="FF5722"/>
              </a:gs>
              <a:gs pos="62000">
                <a:srgbClr val="EC153F"/>
              </a:gs>
              <a:gs pos="100000">
                <a:srgbClr val="9C036D"/>
              </a:gs>
            </a:gsLst>
            <a:lin ang="2700006"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9" name="Google Shape;1499;p97"/>
          <p:cNvSpPr txBox="1"/>
          <p:nvPr/>
        </p:nvSpPr>
        <p:spPr>
          <a:xfrm>
            <a:off x="-449249" y="682531"/>
            <a:ext cx="10470900" cy="368400"/>
          </a:xfrm>
          <a:prstGeom prst="rect">
            <a:avLst/>
          </a:prstGeom>
          <a:noFill/>
          <a:ln>
            <a:noFill/>
          </a:ln>
        </p:spPr>
        <p:txBody>
          <a:bodyPr anchorCtr="0" anchor="ctr" bIns="25400" lIns="25400" spcFirstLastPara="1" rIns="25400" wrap="square" tIns="25400">
            <a:noAutofit/>
          </a:bodyPr>
          <a:lstStyle/>
          <a:p>
            <a:pPr indent="0" lvl="0" marL="609600" marR="0" rtl="0" algn="l">
              <a:lnSpc>
                <a:spcPct val="100000"/>
              </a:lnSpc>
              <a:spcBef>
                <a:spcPts val="0"/>
              </a:spcBef>
              <a:spcAft>
                <a:spcPts val="0"/>
              </a:spcAft>
              <a:buClr>
                <a:srgbClr val="000000"/>
              </a:buClr>
              <a:buSzPts val="2400"/>
              <a:buFont typeface="Arial"/>
              <a:buNone/>
            </a:pPr>
            <a:r>
              <a:t/>
            </a:r>
            <a:endParaRPr b="1" i="0" sz="2700" u="none" cap="none" strike="noStrike">
              <a:solidFill>
                <a:srgbClr val="FF9419"/>
              </a:solidFill>
              <a:latin typeface="Signika"/>
              <a:ea typeface="Signika"/>
              <a:cs typeface="Signika"/>
              <a:sym typeface="Signika"/>
            </a:endParaRPr>
          </a:p>
        </p:txBody>
      </p:sp>
      <p:sp>
        <p:nvSpPr>
          <p:cNvPr id="1500" name="Google Shape;1500;p97"/>
          <p:cNvSpPr txBox="1"/>
          <p:nvPr/>
        </p:nvSpPr>
        <p:spPr>
          <a:xfrm>
            <a:off x="1956653" y="-22267"/>
            <a:ext cx="77352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lang="en-MY" sz="2900">
                <a:solidFill>
                  <a:srgbClr val="CCCCCC"/>
                </a:solidFill>
                <a:latin typeface="Signika"/>
                <a:ea typeface="Signika"/>
                <a:cs typeface="Signika"/>
                <a:sym typeface="Signika"/>
              </a:rPr>
              <a:t>|</a:t>
            </a:r>
            <a:r>
              <a:rPr b="1" lang="en-MY" sz="2900">
                <a:latin typeface="Signika"/>
                <a:ea typeface="Signika"/>
                <a:cs typeface="Signika"/>
                <a:sym typeface="Signika"/>
              </a:rPr>
              <a:t> Consultative vs. Provocative Selling</a:t>
            </a:r>
            <a:endParaRPr b="1" sz="2900">
              <a:latin typeface="Signika"/>
              <a:ea typeface="Signika"/>
              <a:cs typeface="Signika"/>
              <a:sym typeface="Signika"/>
            </a:endParaRPr>
          </a:p>
        </p:txBody>
      </p:sp>
      <p:sp>
        <p:nvSpPr>
          <p:cNvPr id="1501" name="Google Shape;1501;p97"/>
          <p:cNvSpPr txBox="1"/>
          <p:nvPr/>
        </p:nvSpPr>
        <p:spPr>
          <a:xfrm>
            <a:off x="-291934" y="740777"/>
            <a:ext cx="10470900" cy="368400"/>
          </a:xfrm>
          <a:prstGeom prst="rect">
            <a:avLst/>
          </a:prstGeom>
          <a:noFill/>
          <a:ln>
            <a:noFill/>
          </a:ln>
        </p:spPr>
        <p:txBody>
          <a:bodyPr anchorCtr="0" anchor="ctr" bIns="25400" lIns="25400" spcFirstLastPara="1" rIns="25400" wrap="square" tIns="25400">
            <a:noAutofit/>
          </a:bodyPr>
          <a:lstStyle/>
          <a:p>
            <a:pPr indent="0" lvl="0" marL="609584" rtl="0" algn="l">
              <a:spcBef>
                <a:spcPts val="0"/>
              </a:spcBef>
              <a:spcAft>
                <a:spcPts val="0"/>
              </a:spcAft>
              <a:buClr>
                <a:schemeClr val="lt1"/>
              </a:buClr>
              <a:buSzPts val="1800"/>
              <a:buFont typeface="Arial"/>
              <a:buNone/>
            </a:pPr>
            <a:r>
              <a:rPr b="1" lang="en-MY" sz="2400">
                <a:solidFill>
                  <a:srgbClr val="2F2922"/>
                </a:solidFill>
                <a:latin typeface="Signika"/>
                <a:ea typeface="Signika"/>
                <a:cs typeface="Signika"/>
                <a:sym typeface="Signika"/>
              </a:rPr>
              <a:t>Provocative Selling: Scenarios</a:t>
            </a:r>
            <a:endParaRPr b="1" sz="2400">
              <a:solidFill>
                <a:srgbClr val="2F2922"/>
              </a:solidFill>
              <a:latin typeface="Signika"/>
              <a:ea typeface="Signika"/>
              <a:cs typeface="Signika"/>
              <a:sym typeface="Signika"/>
            </a:endParaRPr>
          </a:p>
        </p:txBody>
      </p:sp>
      <p:sp>
        <p:nvSpPr>
          <p:cNvPr id="1502" name="Google Shape;1502;p97"/>
          <p:cNvSpPr txBox="1"/>
          <p:nvPr>
            <p:ph idx="12" type="sldNum"/>
          </p:nvPr>
        </p:nvSpPr>
        <p:spPr>
          <a:xfrm>
            <a:off x="10865136" y="6319223"/>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MY"/>
              <a:t>‹#›</a:t>
            </a:fld>
            <a:endParaRPr/>
          </a:p>
        </p:txBody>
      </p:sp>
      <p:pic>
        <p:nvPicPr>
          <p:cNvPr descr="A picture containing text, clock, clipart&#10;&#10;Description automatically generated" id="1503" name="Google Shape;1503;p97"/>
          <p:cNvPicPr preferRelativeResize="0"/>
          <p:nvPr/>
        </p:nvPicPr>
        <p:blipFill rotWithShape="1">
          <a:blip r:embed="rId4">
            <a:alphaModFix/>
          </a:blip>
          <a:srcRect b="0" l="0" r="0" t="0"/>
          <a:stretch/>
        </p:blipFill>
        <p:spPr>
          <a:xfrm>
            <a:off x="204043" y="234320"/>
            <a:ext cx="1596274" cy="238087"/>
          </a:xfrm>
          <a:prstGeom prst="rect">
            <a:avLst/>
          </a:prstGeom>
          <a:noFill/>
          <a:ln>
            <a:noFill/>
          </a:ln>
        </p:spPr>
      </p:pic>
      <p:pic>
        <p:nvPicPr>
          <p:cNvPr id="1504" name="Google Shape;1504;p97"/>
          <p:cNvPicPr preferRelativeResize="0"/>
          <p:nvPr/>
        </p:nvPicPr>
        <p:blipFill rotWithShape="1">
          <a:blip r:embed="rId5">
            <a:alphaModFix/>
          </a:blip>
          <a:srcRect b="0" l="0" r="0" t="0"/>
          <a:stretch/>
        </p:blipFill>
        <p:spPr>
          <a:xfrm>
            <a:off x="10831528" y="222788"/>
            <a:ext cx="791779" cy="791779"/>
          </a:xfrm>
          <a:prstGeom prst="rect">
            <a:avLst/>
          </a:prstGeom>
          <a:noFill/>
          <a:ln>
            <a:noFill/>
          </a:ln>
        </p:spPr>
      </p:pic>
      <p:grpSp>
        <p:nvGrpSpPr>
          <p:cNvPr id="1505" name="Google Shape;1505;p97"/>
          <p:cNvGrpSpPr/>
          <p:nvPr/>
        </p:nvGrpSpPr>
        <p:grpSpPr>
          <a:xfrm>
            <a:off x="10397186" y="2750005"/>
            <a:ext cx="1148480" cy="1124271"/>
            <a:chOff x="1166860" y="1417147"/>
            <a:chExt cx="1148480" cy="1124271"/>
          </a:xfrm>
        </p:grpSpPr>
        <p:pic>
          <p:nvPicPr>
            <p:cNvPr descr="Icon&#10;&#10;Description automatically generated" id="1506" name="Google Shape;1506;p97"/>
            <p:cNvPicPr preferRelativeResize="0"/>
            <p:nvPr/>
          </p:nvPicPr>
          <p:blipFill rotWithShape="1">
            <a:blip r:embed="rId6">
              <a:alphaModFix/>
            </a:blip>
            <a:srcRect b="0" l="0" r="0" t="0"/>
            <a:stretch/>
          </p:blipFill>
          <p:spPr>
            <a:xfrm>
              <a:off x="1406770" y="1417147"/>
              <a:ext cx="763345" cy="763345"/>
            </a:xfrm>
            <a:prstGeom prst="rect">
              <a:avLst/>
            </a:prstGeom>
            <a:noFill/>
            <a:ln>
              <a:noFill/>
            </a:ln>
          </p:spPr>
        </p:pic>
        <p:grpSp>
          <p:nvGrpSpPr>
            <p:cNvPr id="1507" name="Google Shape;1507;p97"/>
            <p:cNvGrpSpPr/>
            <p:nvPr/>
          </p:nvGrpSpPr>
          <p:grpSpPr>
            <a:xfrm>
              <a:off x="1166860" y="2173112"/>
              <a:ext cx="1148480" cy="368305"/>
              <a:chOff x="4589584" y="1858804"/>
              <a:chExt cx="1269600" cy="503700"/>
            </a:xfrm>
          </p:grpSpPr>
          <p:sp>
            <p:nvSpPr>
              <p:cNvPr id="1508" name="Google Shape;1508;p97"/>
              <p:cNvSpPr/>
              <p:nvPr/>
            </p:nvSpPr>
            <p:spPr>
              <a:xfrm>
                <a:off x="4589584" y="1858804"/>
                <a:ext cx="1269600" cy="503700"/>
              </a:xfrm>
              <a:prstGeom prst="hexagon">
                <a:avLst>
                  <a:gd fmla="val 25000" name="adj"/>
                  <a:gd fmla="val 115470" name="vf"/>
                </a:avLst>
              </a:prstGeom>
              <a:solidFill>
                <a:srgbClr val="7030A0"/>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9" name="Google Shape;1509;p97"/>
              <p:cNvSpPr txBox="1"/>
              <p:nvPr/>
            </p:nvSpPr>
            <p:spPr>
              <a:xfrm>
                <a:off x="4721091" y="1906898"/>
                <a:ext cx="1056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Merchant</a:t>
                </a:r>
                <a:endParaRPr/>
              </a:p>
            </p:txBody>
          </p:sp>
        </p:grpSp>
      </p:grpSp>
      <p:grpSp>
        <p:nvGrpSpPr>
          <p:cNvPr id="1510" name="Google Shape;1510;p97"/>
          <p:cNvGrpSpPr/>
          <p:nvPr/>
        </p:nvGrpSpPr>
        <p:grpSpPr>
          <a:xfrm>
            <a:off x="2226585" y="1319203"/>
            <a:ext cx="5734622" cy="412652"/>
            <a:chOff x="4348314" y="5406857"/>
            <a:chExt cx="3180600" cy="885900"/>
          </a:xfrm>
        </p:grpSpPr>
        <p:sp>
          <p:nvSpPr>
            <p:cNvPr id="1511" name="Google Shape;1511;p97"/>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2" name="Google Shape;1512;p97"/>
            <p:cNvSpPr/>
            <p:nvPr/>
          </p:nvSpPr>
          <p:spPr>
            <a:xfrm>
              <a:off x="4516784" y="5406857"/>
              <a:ext cx="28437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Are you currently selling online?</a:t>
              </a:r>
              <a:endParaRPr/>
            </a:p>
          </p:txBody>
        </p:sp>
      </p:grpSp>
      <p:grpSp>
        <p:nvGrpSpPr>
          <p:cNvPr id="1513" name="Google Shape;1513;p97"/>
          <p:cNvGrpSpPr/>
          <p:nvPr/>
        </p:nvGrpSpPr>
        <p:grpSpPr>
          <a:xfrm>
            <a:off x="515715" y="2673932"/>
            <a:ext cx="1148480" cy="1124271"/>
            <a:chOff x="1166860" y="1417147"/>
            <a:chExt cx="1148480" cy="1124271"/>
          </a:xfrm>
        </p:grpSpPr>
        <p:pic>
          <p:nvPicPr>
            <p:cNvPr id="1514" name="Google Shape;1514;p97"/>
            <p:cNvPicPr preferRelativeResize="0"/>
            <p:nvPr/>
          </p:nvPicPr>
          <p:blipFill rotWithShape="1">
            <a:blip r:embed="rId7">
              <a:alphaModFix/>
            </a:blip>
            <a:srcRect b="0" l="0" r="0" t="0"/>
            <a:stretch/>
          </p:blipFill>
          <p:spPr>
            <a:xfrm>
              <a:off x="1406770" y="1417147"/>
              <a:ext cx="763345" cy="763345"/>
            </a:xfrm>
            <a:prstGeom prst="rect">
              <a:avLst/>
            </a:prstGeom>
            <a:noFill/>
            <a:ln>
              <a:noFill/>
            </a:ln>
          </p:spPr>
        </p:pic>
        <p:grpSp>
          <p:nvGrpSpPr>
            <p:cNvPr id="1515" name="Google Shape;1515;p97"/>
            <p:cNvGrpSpPr/>
            <p:nvPr/>
          </p:nvGrpSpPr>
          <p:grpSpPr>
            <a:xfrm>
              <a:off x="1166860" y="2173112"/>
              <a:ext cx="1148480" cy="368305"/>
              <a:chOff x="4589584" y="1858804"/>
              <a:chExt cx="1269600" cy="503700"/>
            </a:xfrm>
          </p:grpSpPr>
          <p:sp>
            <p:nvSpPr>
              <p:cNvPr id="1516" name="Google Shape;1516;p97"/>
              <p:cNvSpPr/>
              <p:nvPr/>
            </p:nvSpPr>
            <p:spPr>
              <a:xfrm>
                <a:off x="4589584" y="1858804"/>
                <a:ext cx="1269600" cy="503700"/>
              </a:xfrm>
              <a:prstGeom prst="hexagon">
                <a:avLst>
                  <a:gd fmla="val 25000" name="adj"/>
                  <a:gd fmla="val 115470" name="vf"/>
                </a:avLst>
              </a:prstGeom>
              <a:solidFill>
                <a:srgbClr val="FF9418"/>
              </a:solidFill>
              <a:ln cap="flat" cmpd="sng" w="25400">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7" name="Google Shape;1517;p97"/>
              <p:cNvSpPr txBox="1"/>
              <p:nvPr/>
            </p:nvSpPr>
            <p:spPr>
              <a:xfrm>
                <a:off x="4721091" y="1906898"/>
                <a:ext cx="1047600" cy="42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MY" sz="1400" u="none" cap="none" strike="noStrike">
                    <a:solidFill>
                      <a:srgbClr val="FFFFFF"/>
                    </a:solidFill>
                    <a:latin typeface="Roboto"/>
                    <a:ea typeface="Roboto"/>
                    <a:cs typeface="Roboto"/>
                    <a:sym typeface="Roboto"/>
                  </a:rPr>
                  <a:t>StoreHub</a:t>
                </a:r>
                <a:endParaRPr b="1" i="0" sz="1400" u="none" cap="none" strike="noStrike">
                  <a:solidFill>
                    <a:srgbClr val="FFFFFF"/>
                  </a:solidFill>
                  <a:latin typeface="Roboto"/>
                  <a:ea typeface="Roboto"/>
                  <a:cs typeface="Roboto"/>
                  <a:sym typeface="Roboto"/>
                </a:endParaRPr>
              </a:p>
            </p:txBody>
          </p:sp>
        </p:grpSp>
      </p:grpSp>
      <p:grpSp>
        <p:nvGrpSpPr>
          <p:cNvPr id="1518" name="Google Shape;1518;p97"/>
          <p:cNvGrpSpPr/>
          <p:nvPr/>
        </p:nvGrpSpPr>
        <p:grpSpPr>
          <a:xfrm>
            <a:off x="4193680" y="1823041"/>
            <a:ext cx="5494805" cy="412652"/>
            <a:chOff x="4396750" y="5351624"/>
            <a:chExt cx="3180600" cy="885900"/>
          </a:xfrm>
        </p:grpSpPr>
        <p:sp>
          <p:nvSpPr>
            <p:cNvPr id="1519" name="Google Shape;1519;p9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0" name="Google Shape;1520;p97"/>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I’m not selling online now</a:t>
              </a:r>
              <a:endParaRPr/>
            </a:p>
          </p:txBody>
        </p:sp>
      </p:grpSp>
      <p:grpSp>
        <p:nvGrpSpPr>
          <p:cNvPr id="1521" name="Google Shape;1521;p97"/>
          <p:cNvGrpSpPr/>
          <p:nvPr/>
        </p:nvGrpSpPr>
        <p:grpSpPr>
          <a:xfrm>
            <a:off x="2215997" y="2331137"/>
            <a:ext cx="5745120" cy="419080"/>
            <a:chOff x="4348313" y="5406857"/>
            <a:chExt cx="3180601" cy="899700"/>
          </a:xfrm>
        </p:grpSpPr>
        <p:sp>
          <p:nvSpPr>
            <p:cNvPr id="1522" name="Google Shape;1522;p97"/>
            <p:cNvSpPr/>
            <p:nvPr/>
          </p:nvSpPr>
          <p:spPr>
            <a:xfrm>
              <a:off x="4348314" y="5406857"/>
              <a:ext cx="3180600" cy="8997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3" name="Google Shape;1523;p97"/>
            <p:cNvSpPr/>
            <p:nvPr/>
          </p:nvSpPr>
          <p:spPr>
            <a:xfrm>
              <a:off x="4348313" y="5430137"/>
              <a:ext cx="31806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see, may I know why?</a:t>
              </a:r>
              <a:endParaRPr/>
            </a:p>
          </p:txBody>
        </p:sp>
      </p:grpSp>
      <p:grpSp>
        <p:nvGrpSpPr>
          <p:cNvPr id="1524" name="Google Shape;1524;p97"/>
          <p:cNvGrpSpPr/>
          <p:nvPr/>
        </p:nvGrpSpPr>
        <p:grpSpPr>
          <a:xfrm>
            <a:off x="4164542" y="2838341"/>
            <a:ext cx="5523430" cy="412652"/>
            <a:chOff x="4396750" y="5351624"/>
            <a:chExt cx="3180600" cy="885900"/>
          </a:xfrm>
        </p:grpSpPr>
        <p:sp>
          <p:nvSpPr>
            <p:cNvPr id="1525" name="Google Shape;1525;p9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6" name="Google Shape;1526;p97"/>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 don’t think I want to go towards that direction now, maybe in the future</a:t>
              </a:r>
              <a:endParaRPr/>
            </a:p>
          </p:txBody>
        </p:sp>
      </p:grpSp>
      <p:grpSp>
        <p:nvGrpSpPr>
          <p:cNvPr id="1527" name="Google Shape;1527;p97"/>
          <p:cNvGrpSpPr/>
          <p:nvPr/>
        </p:nvGrpSpPr>
        <p:grpSpPr>
          <a:xfrm>
            <a:off x="2201976" y="3339114"/>
            <a:ext cx="5811770" cy="412652"/>
            <a:chOff x="4334202" y="5406857"/>
            <a:chExt cx="3217500" cy="885900"/>
          </a:xfrm>
        </p:grpSpPr>
        <p:sp>
          <p:nvSpPr>
            <p:cNvPr id="1528" name="Google Shape;1528;p97"/>
            <p:cNvSpPr/>
            <p:nvPr/>
          </p:nvSpPr>
          <p:spPr>
            <a:xfrm>
              <a:off x="4348314" y="5406857"/>
              <a:ext cx="3180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9" name="Google Shape;1529;p97"/>
            <p:cNvSpPr/>
            <p:nvPr/>
          </p:nvSpPr>
          <p:spPr>
            <a:xfrm>
              <a:off x="4334202" y="5434162"/>
              <a:ext cx="32175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But Miss Lea, do you realise that nowadays most businesses are selling online? </a:t>
              </a:r>
              <a:endParaRPr/>
            </a:p>
          </p:txBody>
        </p:sp>
      </p:grpSp>
      <p:grpSp>
        <p:nvGrpSpPr>
          <p:cNvPr id="1530" name="Google Shape;1530;p97"/>
          <p:cNvGrpSpPr/>
          <p:nvPr/>
        </p:nvGrpSpPr>
        <p:grpSpPr>
          <a:xfrm>
            <a:off x="4154323" y="3835108"/>
            <a:ext cx="5533608" cy="412652"/>
            <a:chOff x="4396750" y="5351624"/>
            <a:chExt cx="3180600" cy="885900"/>
          </a:xfrm>
        </p:grpSpPr>
        <p:sp>
          <p:nvSpPr>
            <p:cNvPr id="1531" name="Google Shape;1531;p9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2" name="Google Shape;1532;p97"/>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Yes I’m aware, but I don’t think it’s for me </a:t>
              </a:r>
              <a:endParaRPr/>
            </a:p>
          </p:txBody>
        </p:sp>
      </p:grpSp>
      <p:grpSp>
        <p:nvGrpSpPr>
          <p:cNvPr id="1533" name="Google Shape;1533;p97"/>
          <p:cNvGrpSpPr/>
          <p:nvPr/>
        </p:nvGrpSpPr>
        <p:grpSpPr>
          <a:xfrm>
            <a:off x="2241748" y="4320607"/>
            <a:ext cx="5772157" cy="412652"/>
            <a:chOff x="4348314" y="5406857"/>
            <a:chExt cx="3326700" cy="885900"/>
          </a:xfrm>
        </p:grpSpPr>
        <p:sp>
          <p:nvSpPr>
            <p:cNvPr id="1534" name="Google Shape;1534;p97"/>
            <p:cNvSpPr/>
            <p:nvPr/>
          </p:nvSpPr>
          <p:spPr>
            <a:xfrm>
              <a:off x="4348314" y="5406857"/>
              <a:ext cx="33267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5" name="Google Shape;1535;p97"/>
            <p:cNvSpPr/>
            <p:nvPr/>
          </p:nvSpPr>
          <p:spPr>
            <a:xfrm>
              <a:off x="4462305" y="5449906"/>
              <a:ext cx="29835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Oh I see, but are you looking to generate more sales for your business?</a:t>
              </a:r>
              <a:endParaRPr/>
            </a:p>
          </p:txBody>
        </p:sp>
      </p:grpSp>
      <p:grpSp>
        <p:nvGrpSpPr>
          <p:cNvPr id="1536" name="Google Shape;1536;p97"/>
          <p:cNvGrpSpPr/>
          <p:nvPr/>
        </p:nvGrpSpPr>
        <p:grpSpPr>
          <a:xfrm>
            <a:off x="4154626" y="4807470"/>
            <a:ext cx="5530427" cy="412652"/>
            <a:chOff x="4396750" y="5351624"/>
            <a:chExt cx="3180600" cy="885900"/>
          </a:xfrm>
        </p:grpSpPr>
        <p:sp>
          <p:nvSpPr>
            <p:cNvPr id="1537" name="Google Shape;1537;p9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8" name="Google Shape;1538;p97"/>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Yes, I am</a:t>
              </a:r>
              <a:endParaRPr/>
            </a:p>
          </p:txBody>
        </p:sp>
      </p:grpSp>
      <p:grpSp>
        <p:nvGrpSpPr>
          <p:cNvPr id="1539" name="Google Shape;1539;p97"/>
          <p:cNvGrpSpPr/>
          <p:nvPr/>
        </p:nvGrpSpPr>
        <p:grpSpPr>
          <a:xfrm>
            <a:off x="2099276" y="5292969"/>
            <a:ext cx="6066475" cy="412652"/>
            <a:chOff x="4266947" y="5406857"/>
            <a:chExt cx="3462600" cy="885900"/>
          </a:xfrm>
        </p:grpSpPr>
        <p:sp>
          <p:nvSpPr>
            <p:cNvPr id="1540" name="Google Shape;1540;p97"/>
            <p:cNvSpPr/>
            <p:nvPr/>
          </p:nvSpPr>
          <p:spPr>
            <a:xfrm>
              <a:off x="4348314" y="5406857"/>
              <a:ext cx="3294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1" name="Google Shape;1541;p97"/>
            <p:cNvSpPr/>
            <p:nvPr/>
          </p:nvSpPr>
          <p:spPr>
            <a:xfrm>
              <a:off x="4266947" y="5463344"/>
              <a:ext cx="34626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If you are looking to generate more sales, don’t you think a new avenue would help?</a:t>
              </a:r>
              <a:endParaRPr/>
            </a:p>
          </p:txBody>
        </p:sp>
      </p:grpSp>
      <p:grpSp>
        <p:nvGrpSpPr>
          <p:cNvPr id="1542" name="Google Shape;1542;p97"/>
          <p:cNvGrpSpPr/>
          <p:nvPr/>
        </p:nvGrpSpPr>
        <p:grpSpPr>
          <a:xfrm>
            <a:off x="4154626" y="5766965"/>
            <a:ext cx="5530427" cy="412652"/>
            <a:chOff x="4396750" y="5351624"/>
            <a:chExt cx="3180600" cy="885900"/>
          </a:xfrm>
        </p:grpSpPr>
        <p:sp>
          <p:nvSpPr>
            <p:cNvPr id="1543" name="Google Shape;1543;p97"/>
            <p:cNvSpPr/>
            <p:nvPr/>
          </p:nvSpPr>
          <p:spPr>
            <a:xfrm>
              <a:off x="4396750" y="5351624"/>
              <a:ext cx="3180600" cy="885900"/>
            </a:xfrm>
            <a:prstGeom prst="wedgeRoundRectCallout">
              <a:avLst>
                <a:gd fmla="val 56686" name="adj1"/>
                <a:gd fmla="val -19887" name="adj2"/>
                <a:gd fmla="val 16667" name="adj3"/>
              </a:avLst>
            </a:prstGeom>
            <a:solidFill>
              <a:srgbClr val="FFFFFF"/>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4" name="Google Shape;1544;p97"/>
            <p:cNvSpPr/>
            <p:nvPr/>
          </p:nvSpPr>
          <p:spPr>
            <a:xfrm>
              <a:off x="4516783" y="5406857"/>
              <a:ext cx="30123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Yes, but I’m not sure if it’s worth the effort </a:t>
              </a:r>
              <a:endParaRPr/>
            </a:p>
          </p:txBody>
        </p:sp>
      </p:grpSp>
      <p:grpSp>
        <p:nvGrpSpPr>
          <p:cNvPr id="1545" name="Google Shape;1545;p97"/>
          <p:cNvGrpSpPr/>
          <p:nvPr/>
        </p:nvGrpSpPr>
        <p:grpSpPr>
          <a:xfrm>
            <a:off x="2099276" y="6252464"/>
            <a:ext cx="6066475" cy="412652"/>
            <a:chOff x="4266947" y="5406857"/>
            <a:chExt cx="3462600" cy="885900"/>
          </a:xfrm>
        </p:grpSpPr>
        <p:sp>
          <p:nvSpPr>
            <p:cNvPr id="1546" name="Google Shape;1546;p97"/>
            <p:cNvSpPr/>
            <p:nvPr/>
          </p:nvSpPr>
          <p:spPr>
            <a:xfrm>
              <a:off x="4348314" y="5406857"/>
              <a:ext cx="3294600" cy="885900"/>
            </a:xfrm>
            <a:prstGeom prst="wedgeRoundRectCallout">
              <a:avLst>
                <a:gd fmla="val -55541" name="adj1"/>
                <a:gd fmla="val -19887" name="adj2"/>
                <a:gd fmla="val 16667" name="adj3"/>
              </a:avLst>
            </a:prstGeom>
            <a:solidFill>
              <a:srgbClr val="FFFFFF"/>
            </a:solidFill>
            <a:ln cap="flat" cmpd="sng" w="25400">
              <a:solidFill>
                <a:srgbClr val="FF9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7" name="Google Shape;1547;p97"/>
            <p:cNvSpPr/>
            <p:nvPr/>
          </p:nvSpPr>
          <p:spPr>
            <a:xfrm>
              <a:off x="4266947" y="5463344"/>
              <a:ext cx="3462600" cy="726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Sure, let me show you how easy it is for you to generate more sales with online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Company Introduction</a:t>
            </a:r>
            <a:endParaRPr b="1" i="0" sz="2667" u="none" cap="none" strike="noStrike">
              <a:solidFill>
                <a:srgbClr val="FF9419"/>
              </a:solidFill>
              <a:latin typeface="Signika"/>
              <a:ea typeface="Signika"/>
              <a:cs typeface="Signika"/>
              <a:sym typeface="Signika"/>
            </a:endParaRPr>
          </a:p>
        </p:txBody>
      </p:sp>
      <p:sp>
        <p:nvSpPr>
          <p:cNvPr id="363" name="Google Shape;363;p50"/>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pic>
        <p:nvPicPr>
          <p:cNvPr id="364" name="Google Shape;364;p50"/>
          <p:cNvPicPr preferRelativeResize="0"/>
          <p:nvPr/>
        </p:nvPicPr>
        <p:blipFill rotWithShape="1">
          <a:blip r:embed="rId3">
            <a:alphaModFix/>
          </a:blip>
          <a:srcRect b="0" l="0" r="0" t="0"/>
          <a:stretch/>
        </p:blipFill>
        <p:spPr>
          <a:xfrm>
            <a:off x="232071" y="1288758"/>
            <a:ext cx="1005393" cy="1005393"/>
          </a:xfrm>
          <a:prstGeom prst="rect">
            <a:avLst/>
          </a:prstGeom>
          <a:noFill/>
          <a:ln>
            <a:noFill/>
          </a:ln>
        </p:spPr>
      </p:pic>
      <p:grpSp>
        <p:nvGrpSpPr>
          <p:cNvPr id="365" name="Google Shape;365;p50"/>
          <p:cNvGrpSpPr/>
          <p:nvPr/>
        </p:nvGrpSpPr>
        <p:grpSpPr>
          <a:xfrm>
            <a:off x="1702556" y="1351773"/>
            <a:ext cx="8195703" cy="885900"/>
            <a:chOff x="4348314" y="5331438"/>
            <a:chExt cx="4506600" cy="885900"/>
          </a:xfrm>
        </p:grpSpPr>
        <p:sp>
          <p:nvSpPr>
            <p:cNvPr id="366" name="Google Shape;366;p50"/>
            <p:cNvSpPr/>
            <p:nvPr/>
          </p:nvSpPr>
          <p:spPr>
            <a:xfrm>
              <a:off x="4348314" y="5331438"/>
              <a:ext cx="4506600" cy="885900"/>
            </a:xfrm>
            <a:prstGeom prst="wedgeRoundRectCallout">
              <a:avLst>
                <a:gd fmla="val -55625" name="adj1"/>
                <a:gd fmla="val -22018" name="adj2"/>
                <a:gd fmla="val 16667" name="adj3"/>
              </a:avLst>
            </a:prstGeom>
            <a:solidFill>
              <a:srgbClr val="FFFFFF"/>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50"/>
            <p:cNvSpPr/>
            <p:nvPr/>
          </p:nvSpPr>
          <p:spPr>
            <a:xfrm>
              <a:off x="4389547" y="5419741"/>
              <a:ext cx="4424100" cy="70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MY" sz="1400" u="none" cap="none" strike="noStrike">
                  <a:solidFill>
                    <a:srgbClr val="000000"/>
                  </a:solidFill>
                  <a:latin typeface="Roboto"/>
                  <a:ea typeface="Roboto"/>
                  <a:cs typeface="Roboto"/>
                  <a:sym typeface="Roboto"/>
                </a:rPr>
                <a:t>Present this section with clarity and walk the Merchant through what StoreHub is, demonstrating our company's credibility and stability via relevant social proof - Our customers and investors</a:t>
              </a:r>
              <a:endParaRPr/>
            </a:p>
          </p:txBody>
        </p:sp>
      </p:grpSp>
      <p:grpSp>
        <p:nvGrpSpPr>
          <p:cNvPr id="368" name="Google Shape;368;p50"/>
          <p:cNvGrpSpPr/>
          <p:nvPr/>
        </p:nvGrpSpPr>
        <p:grpSpPr>
          <a:xfrm>
            <a:off x="2254262" y="2537187"/>
            <a:ext cx="7682974" cy="3654600"/>
            <a:chOff x="6581825" y="2141261"/>
            <a:chExt cx="4767000" cy="3654600"/>
          </a:xfrm>
        </p:grpSpPr>
        <p:grpSp>
          <p:nvGrpSpPr>
            <p:cNvPr id="369" name="Google Shape;369;p50"/>
            <p:cNvGrpSpPr/>
            <p:nvPr/>
          </p:nvGrpSpPr>
          <p:grpSpPr>
            <a:xfrm>
              <a:off x="6581904" y="2141261"/>
              <a:ext cx="4757400" cy="3654600"/>
              <a:chOff x="6581904" y="2141261"/>
              <a:chExt cx="4757400" cy="3654600"/>
            </a:xfrm>
          </p:grpSpPr>
          <p:sp>
            <p:nvSpPr>
              <p:cNvPr id="370" name="Google Shape;370;p50"/>
              <p:cNvSpPr/>
              <p:nvPr/>
            </p:nvSpPr>
            <p:spPr>
              <a:xfrm>
                <a:off x="6581904" y="2141261"/>
                <a:ext cx="4757400" cy="3654600"/>
              </a:xfrm>
              <a:prstGeom prst="roundRect">
                <a:avLst>
                  <a:gd fmla="val 3491" name="adj"/>
                </a:avLst>
              </a:prstGeom>
              <a:solidFill>
                <a:srgbClr val="FFFFFF"/>
              </a:solidFill>
              <a:ln cap="flat" cmpd="sng" w="25400">
                <a:solidFill>
                  <a:srgbClr val="FF997A"/>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 name="Google Shape;371;p50"/>
              <p:cNvSpPr/>
              <p:nvPr/>
            </p:nvSpPr>
            <p:spPr>
              <a:xfrm>
                <a:off x="6672483" y="3140881"/>
                <a:ext cx="4576200" cy="25197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StoreHub is a technology based platform serving over 15,000 stores across Southeast Asia. Our headquarters/main office is located at Malaysia, and we have 3 branch offices located at Thailand, Philippines and China</a:t>
                </a:r>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rPr b="0" i="0" lang="en-MY" sz="1200" u="none" cap="none" strike="noStrike">
                    <a:solidFill>
                      <a:srgbClr val="000000"/>
                    </a:solidFill>
                    <a:latin typeface="Roboto"/>
                    <a:ea typeface="Roboto"/>
                    <a:cs typeface="Roboto"/>
                    <a:sym typeface="Roboto"/>
                  </a:rPr>
                  <a:t>StoreHub is able to serve businesses from the retail, F&amp;B and service industry. Some of our larger merchants include popular brands like [Retail Examples] for retail, and [F&amp;B Examples] for F&amp;B. StoreHub is backed by global investors from US, Malaysia, Singapore &amp; Japan. Our largest investor, Vertex Ventures is a subsidiary of Temasek, which is the sovereign fund of Singapore</a:t>
                </a:r>
                <a:endParaRPr/>
              </a:p>
            </p:txBody>
          </p:sp>
        </p:grpSp>
        <p:sp>
          <p:nvSpPr>
            <p:cNvPr id="372" name="Google Shape;372;p50"/>
            <p:cNvSpPr/>
            <p:nvPr/>
          </p:nvSpPr>
          <p:spPr>
            <a:xfrm rot="5400000">
              <a:off x="8400725" y="322361"/>
              <a:ext cx="1129200" cy="4767000"/>
            </a:xfrm>
            <a:prstGeom prst="homePlate">
              <a:avLst>
                <a:gd fmla="val 50000" name="adj"/>
              </a:avLst>
            </a:prstGeom>
            <a:solidFill>
              <a:srgbClr val="FF99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 name="Google Shape;373;p50"/>
            <p:cNvSpPr/>
            <p:nvPr/>
          </p:nvSpPr>
          <p:spPr>
            <a:xfrm>
              <a:off x="8145214" y="2301463"/>
              <a:ext cx="1620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1" i="0" lang="en-MY" sz="1800" u="none" cap="none" strike="noStrike">
                  <a:solidFill>
                    <a:srgbClr val="000000"/>
                  </a:solidFill>
                  <a:latin typeface="Roboto"/>
                  <a:ea typeface="Roboto"/>
                  <a:cs typeface="Roboto"/>
                  <a:sym typeface="Roboto"/>
                </a:rPr>
                <a:t>English Script</a:t>
              </a:r>
              <a:endParaRPr/>
            </a:p>
          </p:txBody>
        </p:sp>
      </p:grpSp>
      <p:pic>
        <p:nvPicPr>
          <p:cNvPr id="374" name="Google Shape;374;p50"/>
          <p:cNvPicPr preferRelativeResize="0"/>
          <p:nvPr/>
        </p:nvPicPr>
        <p:blipFill rotWithShape="1">
          <a:blip r:embed="rId4">
            <a:alphaModFix/>
          </a:blip>
          <a:srcRect b="0" l="0" r="0" t="0"/>
          <a:stretch/>
        </p:blipFill>
        <p:spPr>
          <a:xfrm>
            <a:off x="10782528" y="232588"/>
            <a:ext cx="791779" cy="791779"/>
          </a:xfrm>
          <a:prstGeom prst="rect">
            <a:avLst/>
          </a:prstGeom>
          <a:noFill/>
          <a:ln>
            <a:noFill/>
          </a:ln>
        </p:spPr>
      </p:pic>
      <p:sp>
        <p:nvSpPr>
          <p:cNvPr id="375" name="Google Shape;375;p50"/>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S.P.I</a:t>
            </a:r>
            <a:endParaRPr b="1" i="0" sz="2667" u="none" cap="none" strike="noStrike">
              <a:solidFill>
                <a:srgbClr val="FF9419"/>
              </a:solidFill>
              <a:latin typeface="Signika"/>
              <a:ea typeface="Signika"/>
              <a:cs typeface="Signika"/>
              <a:sym typeface="Signika"/>
            </a:endParaRPr>
          </a:p>
        </p:txBody>
      </p:sp>
      <p:sp>
        <p:nvSpPr>
          <p:cNvPr id="381" name="Google Shape;381;p51"/>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382" name="Google Shape;382;p51"/>
          <p:cNvSpPr/>
          <p:nvPr/>
        </p:nvSpPr>
        <p:spPr>
          <a:xfrm>
            <a:off x="3459305" y="2614687"/>
            <a:ext cx="1287300" cy="1218900"/>
          </a:xfrm>
          <a:prstGeom prst="diamond">
            <a:avLst/>
          </a:prstGeom>
          <a:solidFill>
            <a:srgbClr val="31EAFE"/>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S</a:t>
            </a:r>
            <a:endParaRPr/>
          </a:p>
        </p:txBody>
      </p:sp>
      <p:cxnSp>
        <p:nvCxnSpPr>
          <p:cNvPr id="383" name="Google Shape;383;p51"/>
          <p:cNvCxnSpPr>
            <a:stCxn id="382" idx="2"/>
          </p:cNvCxnSpPr>
          <p:nvPr/>
        </p:nvCxnSpPr>
        <p:spPr>
          <a:xfrm>
            <a:off x="4102955" y="3833587"/>
            <a:ext cx="0" cy="6720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sp>
        <p:nvSpPr>
          <p:cNvPr id="384" name="Google Shape;384;p51"/>
          <p:cNvSpPr/>
          <p:nvPr/>
        </p:nvSpPr>
        <p:spPr>
          <a:xfrm>
            <a:off x="5442965" y="2614688"/>
            <a:ext cx="1287300" cy="1218900"/>
          </a:xfrm>
          <a:prstGeom prst="diamond">
            <a:avLst/>
          </a:prstGeom>
          <a:solidFill>
            <a:srgbClr val="EF86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P</a:t>
            </a:r>
            <a:endParaRPr/>
          </a:p>
        </p:txBody>
      </p:sp>
      <p:cxnSp>
        <p:nvCxnSpPr>
          <p:cNvPr id="385" name="Google Shape;385;p51"/>
          <p:cNvCxnSpPr/>
          <p:nvPr/>
        </p:nvCxnSpPr>
        <p:spPr>
          <a:xfrm>
            <a:off x="6086559" y="3833574"/>
            <a:ext cx="0" cy="6720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sp>
        <p:nvSpPr>
          <p:cNvPr id="386" name="Google Shape;386;p51"/>
          <p:cNvSpPr/>
          <p:nvPr/>
        </p:nvSpPr>
        <p:spPr>
          <a:xfrm>
            <a:off x="7426622" y="2604721"/>
            <a:ext cx="1287300" cy="1218900"/>
          </a:xfrm>
          <a:prstGeom prst="diamond">
            <a:avLst/>
          </a:prstGeom>
          <a:solidFill>
            <a:srgbClr val="DAF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I</a:t>
            </a:r>
            <a:endParaRPr/>
          </a:p>
        </p:txBody>
      </p:sp>
      <p:cxnSp>
        <p:nvCxnSpPr>
          <p:cNvPr id="387" name="Google Shape;387;p51"/>
          <p:cNvCxnSpPr/>
          <p:nvPr/>
        </p:nvCxnSpPr>
        <p:spPr>
          <a:xfrm>
            <a:off x="8070214" y="3815207"/>
            <a:ext cx="0" cy="6720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grpSp>
        <p:nvGrpSpPr>
          <p:cNvPr id="388" name="Google Shape;388;p51"/>
          <p:cNvGrpSpPr/>
          <p:nvPr/>
        </p:nvGrpSpPr>
        <p:grpSpPr>
          <a:xfrm>
            <a:off x="3321791" y="4539093"/>
            <a:ext cx="1571700" cy="505500"/>
            <a:chOff x="1585913" y="2786063"/>
            <a:chExt cx="1571700" cy="505500"/>
          </a:xfrm>
        </p:grpSpPr>
        <p:sp>
          <p:nvSpPr>
            <p:cNvPr id="389" name="Google Shape;389;p51"/>
            <p:cNvSpPr/>
            <p:nvPr/>
          </p:nvSpPr>
          <p:spPr>
            <a:xfrm>
              <a:off x="1585913" y="2786063"/>
              <a:ext cx="1571700" cy="505500"/>
            </a:xfrm>
            <a:prstGeom prst="roundRect">
              <a:avLst>
                <a:gd fmla="val 16667"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0" name="Google Shape;390;p51"/>
            <p:cNvSpPr txBox="1"/>
            <p:nvPr/>
          </p:nvSpPr>
          <p:spPr>
            <a:xfrm>
              <a:off x="1595742" y="2840438"/>
              <a:ext cx="1551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MY" sz="2000" u="none" cap="none" strike="noStrike">
                  <a:solidFill>
                    <a:srgbClr val="FFFFFF"/>
                  </a:solidFill>
                  <a:latin typeface="Roboto"/>
                  <a:ea typeface="Roboto"/>
                  <a:cs typeface="Roboto"/>
                  <a:sym typeface="Roboto"/>
                </a:rPr>
                <a:t>Situation</a:t>
              </a:r>
              <a:endParaRPr/>
            </a:p>
          </p:txBody>
        </p:sp>
      </p:grpSp>
      <p:grpSp>
        <p:nvGrpSpPr>
          <p:cNvPr id="391" name="Google Shape;391;p51"/>
          <p:cNvGrpSpPr/>
          <p:nvPr/>
        </p:nvGrpSpPr>
        <p:grpSpPr>
          <a:xfrm>
            <a:off x="5300745" y="4527582"/>
            <a:ext cx="1571700" cy="505500"/>
            <a:chOff x="1585913" y="2786063"/>
            <a:chExt cx="1571700" cy="505500"/>
          </a:xfrm>
        </p:grpSpPr>
        <p:sp>
          <p:nvSpPr>
            <p:cNvPr id="392" name="Google Shape;392;p51"/>
            <p:cNvSpPr/>
            <p:nvPr/>
          </p:nvSpPr>
          <p:spPr>
            <a:xfrm>
              <a:off x="1585913" y="2786063"/>
              <a:ext cx="1571700" cy="505500"/>
            </a:xfrm>
            <a:prstGeom prst="roundRect">
              <a:avLst>
                <a:gd fmla="val 16667"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3" name="Google Shape;393;p51"/>
            <p:cNvSpPr txBox="1"/>
            <p:nvPr/>
          </p:nvSpPr>
          <p:spPr>
            <a:xfrm>
              <a:off x="1595742" y="2840438"/>
              <a:ext cx="1551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MY" sz="2000" u="none" cap="none" strike="noStrike">
                  <a:solidFill>
                    <a:srgbClr val="FFFFFF"/>
                  </a:solidFill>
                  <a:latin typeface="Roboto"/>
                  <a:ea typeface="Roboto"/>
                  <a:cs typeface="Roboto"/>
                  <a:sym typeface="Roboto"/>
                </a:rPr>
                <a:t>Problem</a:t>
              </a:r>
              <a:endParaRPr/>
            </a:p>
          </p:txBody>
        </p:sp>
      </p:grpSp>
      <p:grpSp>
        <p:nvGrpSpPr>
          <p:cNvPr id="394" name="Google Shape;394;p51"/>
          <p:cNvGrpSpPr/>
          <p:nvPr/>
        </p:nvGrpSpPr>
        <p:grpSpPr>
          <a:xfrm>
            <a:off x="7279699" y="4538459"/>
            <a:ext cx="1571700" cy="505500"/>
            <a:chOff x="1585913" y="2786063"/>
            <a:chExt cx="1571700" cy="505500"/>
          </a:xfrm>
        </p:grpSpPr>
        <p:sp>
          <p:nvSpPr>
            <p:cNvPr id="395" name="Google Shape;395;p51"/>
            <p:cNvSpPr/>
            <p:nvPr/>
          </p:nvSpPr>
          <p:spPr>
            <a:xfrm>
              <a:off x="1585913" y="2786063"/>
              <a:ext cx="1571700" cy="505500"/>
            </a:xfrm>
            <a:prstGeom prst="roundRect">
              <a:avLst>
                <a:gd fmla="val 16667"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6" name="Google Shape;396;p51"/>
            <p:cNvSpPr txBox="1"/>
            <p:nvPr/>
          </p:nvSpPr>
          <p:spPr>
            <a:xfrm>
              <a:off x="1595742" y="2840438"/>
              <a:ext cx="1551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MY" sz="2000" u="none" cap="none" strike="noStrike">
                  <a:solidFill>
                    <a:srgbClr val="FFFFFF"/>
                  </a:solidFill>
                  <a:latin typeface="Roboto"/>
                  <a:ea typeface="Roboto"/>
                  <a:cs typeface="Roboto"/>
                  <a:sym typeface="Roboto"/>
                </a:rPr>
                <a:t>Implication</a:t>
              </a:r>
              <a:endParaRPr/>
            </a:p>
          </p:txBody>
        </p:sp>
      </p:grpSp>
      <p:sp>
        <p:nvSpPr>
          <p:cNvPr id="397" name="Google Shape;397;p51"/>
          <p:cNvSpPr/>
          <p:nvPr/>
        </p:nvSpPr>
        <p:spPr>
          <a:xfrm rot="5400000">
            <a:off x="5907274" y="2457533"/>
            <a:ext cx="368400" cy="5519700"/>
          </a:xfrm>
          <a:prstGeom prst="rightBrace">
            <a:avLst>
              <a:gd fmla="val 8333" name="adj1"/>
              <a:gd fmla="val 50000" name="adj2"/>
            </a:avLst>
          </a:prstGeom>
          <a:noFill/>
          <a:ln cap="flat" cmpd="sng" w="25400">
            <a:solidFill>
              <a:srgbClr val="EF86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98" name="Google Shape;398;p51"/>
          <p:cNvGrpSpPr/>
          <p:nvPr/>
        </p:nvGrpSpPr>
        <p:grpSpPr>
          <a:xfrm>
            <a:off x="5290914" y="5459347"/>
            <a:ext cx="1571700" cy="505500"/>
            <a:chOff x="1585913" y="2786063"/>
            <a:chExt cx="1571700" cy="505500"/>
          </a:xfrm>
        </p:grpSpPr>
        <p:sp>
          <p:nvSpPr>
            <p:cNvPr id="399" name="Google Shape;399;p51"/>
            <p:cNvSpPr/>
            <p:nvPr/>
          </p:nvSpPr>
          <p:spPr>
            <a:xfrm>
              <a:off x="1585913" y="2786063"/>
              <a:ext cx="1571700" cy="5055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0" name="Google Shape;400;p51"/>
            <p:cNvSpPr txBox="1"/>
            <p:nvPr/>
          </p:nvSpPr>
          <p:spPr>
            <a:xfrm>
              <a:off x="1595742" y="2840438"/>
              <a:ext cx="1551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MY" sz="2000" u="none" cap="none" strike="noStrike">
                  <a:solidFill>
                    <a:srgbClr val="FFFFFF"/>
                  </a:solidFill>
                  <a:latin typeface="Roboto"/>
                  <a:ea typeface="Roboto"/>
                  <a:cs typeface="Roboto"/>
                  <a:sym typeface="Roboto"/>
                </a:rPr>
                <a:t>Questions</a:t>
              </a:r>
              <a:endParaRPr/>
            </a:p>
          </p:txBody>
        </p:sp>
      </p:grpSp>
      <p:sp>
        <p:nvSpPr>
          <p:cNvPr id="401" name="Google Shape;401;p51"/>
          <p:cNvSpPr/>
          <p:nvPr/>
        </p:nvSpPr>
        <p:spPr>
          <a:xfrm>
            <a:off x="483690" y="1979276"/>
            <a:ext cx="6623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MY" sz="1600" u="none" cap="none" strike="noStrike">
                <a:solidFill>
                  <a:srgbClr val="000000"/>
                </a:solidFill>
                <a:latin typeface="Roboto"/>
                <a:ea typeface="Roboto"/>
                <a:cs typeface="Roboto"/>
                <a:sym typeface="Roboto"/>
              </a:rPr>
              <a:t>SPIN is a collection of questions to be asked in a specific order</a:t>
            </a:r>
            <a:endParaRPr/>
          </a:p>
        </p:txBody>
      </p:sp>
      <p:grpSp>
        <p:nvGrpSpPr>
          <p:cNvPr id="402" name="Google Shape;402;p51"/>
          <p:cNvGrpSpPr/>
          <p:nvPr/>
        </p:nvGrpSpPr>
        <p:grpSpPr>
          <a:xfrm>
            <a:off x="467777" y="1391035"/>
            <a:ext cx="2544600" cy="505500"/>
            <a:chOff x="374662" y="4848093"/>
            <a:chExt cx="2544600" cy="505500"/>
          </a:xfrm>
        </p:grpSpPr>
        <p:sp>
          <p:nvSpPr>
            <p:cNvPr id="403" name="Google Shape;403;p51"/>
            <p:cNvSpPr/>
            <p:nvPr/>
          </p:nvSpPr>
          <p:spPr>
            <a:xfrm>
              <a:off x="374662" y="4848093"/>
              <a:ext cx="2544600" cy="505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4" name="Google Shape;404;p51"/>
            <p:cNvSpPr txBox="1"/>
            <p:nvPr/>
          </p:nvSpPr>
          <p:spPr>
            <a:xfrm>
              <a:off x="611875" y="4900838"/>
              <a:ext cx="2070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MY" sz="2000" u="none" cap="none" strike="noStrike">
                  <a:solidFill>
                    <a:srgbClr val="FFFFFF"/>
                  </a:solidFill>
                  <a:latin typeface="Roboto"/>
                  <a:ea typeface="Roboto"/>
                  <a:cs typeface="Roboto"/>
                  <a:sym typeface="Roboto"/>
                </a:rPr>
                <a:t>What is S.P.I.</a:t>
              </a:r>
              <a:endParaRPr/>
            </a:p>
          </p:txBody>
        </p:sp>
      </p:grpSp>
      <p:pic>
        <p:nvPicPr>
          <p:cNvPr id="405" name="Google Shape;405;p51"/>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406" name="Google Shape;406;p51"/>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Situation</a:t>
            </a:r>
            <a:endParaRPr b="1" i="0" sz="2667" u="none" cap="none" strike="noStrike">
              <a:solidFill>
                <a:srgbClr val="FF9419"/>
              </a:solidFill>
              <a:latin typeface="Signika"/>
              <a:ea typeface="Signika"/>
              <a:cs typeface="Signika"/>
              <a:sym typeface="Signika"/>
            </a:endParaRPr>
          </a:p>
        </p:txBody>
      </p:sp>
      <p:sp>
        <p:nvSpPr>
          <p:cNvPr id="412" name="Google Shape;412;p52"/>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413" name="Google Shape;413;p52"/>
          <p:cNvSpPr/>
          <p:nvPr/>
        </p:nvSpPr>
        <p:spPr>
          <a:xfrm>
            <a:off x="313738" y="1238563"/>
            <a:ext cx="1287300" cy="1218900"/>
          </a:xfrm>
          <a:prstGeom prst="diamond">
            <a:avLst/>
          </a:prstGeom>
          <a:solidFill>
            <a:srgbClr val="31EAFE"/>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S</a:t>
            </a:r>
            <a:endParaRPr/>
          </a:p>
        </p:txBody>
      </p:sp>
      <p:sp>
        <p:nvSpPr>
          <p:cNvPr id="414" name="Google Shape;414;p52"/>
          <p:cNvSpPr txBox="1"/>
          <p:nvPr/>
        </p:nvSpPr>
        <p:spPr>
          <a:xfrm>
            <a:off x="1600927" y="1647951"/>
            <a:ext cx="3498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en-MY" sz="2000" u="none" cap="none" strike="noStrike">
                <a:solidFill>
                  <a:srgbClr val="002060"/>
                </a:solidFill>
                <a:latin typeface="Roboto"/>
                <a:ea typeface="Roboto"/>
                <a:cs typeface="Roboto"/>
                <a:sym typeface="Roboto"/>
              </a:rPr>
              <a:t>What is Situation Questions?</a:t>
            </a:r>
            <a:endParaRPr/>
          </a:p>
        </p:txBody>
      </p:sp>
      <p:sp>
        <p:nvSpPr>
          <p:cNvPr id="415" name="Google Shape;415;p52"/>
          <p:cNvSpPr/>
          <p:nvPr/>
        </p:nvSpPr>
        <p:spPr>
          <a:xfrm>
            <a:off x="334427" y="2565886"/>
            <a:ext cx="6096000" cy="1287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MY" sz="1800" u="none" cap="none" strike="noStrike">
                <a:solidFill>
                  <a:srgbClr val="000000"/>
                </a:solidFill>
                <a:latin typeface="Roboto"/>
                <a:ea typeface="Roboto"/>
                <a:cs typeface="Roboto"/>
                <a:sym typeface="Roboto"/>
              </a:rPr>
              <a:t>To gain a thorough understanding of the prospects' position - from their processes, pain points, and opportunities to their competitive plans and results</a:t>
            </a:r>
            <a:endParaRPr/>
          </a:p>
        </p:txBody>
      </p:sp>
      <p:grpSp>
        <p:nvGrpSpPr>
          <p:cNvPr id="416" name="Google Shape;416;p52"/>
          <p:cNvGrpSpPr/>
          <p:nvPr/>
        </p:nvGrpSpPr>
        <p:grpSpPr>
          <a:xfrm>
            <a:off x="6708775" y="1647951"/>
            <a:ext cx="3882300" cy="1996200"/>
            <a:chOff x="6708776" y="2048061"/>
            <a:chExt cx="3882300" cy="1996200"/>
          </a:xfrm>
        </p:grpSpPr>
        <p:sp>
          <p:nvSpPr>
            <p:cNvPr id="417" name="Google Shape;417;p52"/>
            <p:cNvSpPr/>
            <p:nvPr/>
          </p:nvSpPr>
          <p:spPr>
            <a:xfrm>
              <a:off x="6708776" y="2048061"/>
              <a:ext cx="3882300" cy="1996200"/>
            </a:xfrm>
            <a:prstGeom prst="roundRect">
              <a:avLst>
                <a:gd fmla="val 7362"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18" name="Google Shape;418;p52"/>
            <p:cNvSpPr/>
            <p:nvPr/>
          </p:nvSpPr>
          <p:spPr>
            <a:xfrm>
              <a:off x="6784924" y="2400620"/>
              <a:ext cx="3459300" cy="1446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How do you do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Who’s responsible for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What’s your process for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How long have you done X this way?</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Do you have a strategy in place for X?</a:t>
              </a:r>
              <a:endParaRPr/>
            </a:p>
          </p:txBody>
        </p:sp>
        <p:sp>
          <p:nvSpPr>
            <p:cNvPr id="419" name="Google Shape;419;p52"/>
            <p:cNvSpPr/>
            <p:nvPr/>
          </p:nvSpPr>
          <p:spPr>
            <a:xfrm>
              <a:off x="6784924" y="2083741"/>
              <a:ext cx="1997700" cy="379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Example of Questions:</a:t>
              </a:r>
              <a:endParaRPr b="0" i="0" sz="1400" u="none" cap="none" strike="noStrike">
                <a:solidFill>
                  <a:srgbClr val="002060"/>
                </a:solidFill>
                <a:latin typeface="Roboto"/>
                <a:ea typeface="Roboto"/>
                <a:cs typeface="Roboto"/>
                <a:sym typeface="Roboto"/>
              </a:endParaRPr>
            </a:p>
          </p:txBody>
        </p:sp>
      </p:grpSp>
      <p:grpSp>
        <p:nvGrpSpPr>
          <p:cNvPr id="420" name="Google Shape;420;p52"/>
          <p:cNvGrpSpPr/>
          <p:nvPr/>
        </p:nvGrpSpPr>
        <p:grpSpPr>
          <a:xfrm>
            <a:off x="6708775" y="3961029"/>
            <a:ext cx="4191548" cy="1996200"/>
            <a:chOff x="6708776" y="4176714"/>
            <a:chExt cx="4191548" cy="1996200"/>
          </a:xfrm>
        </p:grpSpPr>
        <p:sp>
          <p:nvSpPr>
            <p:cNvPr id="421" name="Google Shape;421;p52"/>
            <p:cNvSpPr/>
            <p:nvPr/>
          </p:nvSpPr>
          <p:spPr>
            <a:xfrm>
              <a:off x="6784924" y="4740730"/>
              <a:ext cx="4115400" cy="11697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Tracking sales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Tracking inventories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Sending sales reports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Identifying your best selling items for the month</a:t>
              </a:r>
              <a:endParaRPr/>
            </a:p>
          </p:txBody>
        </p:sp>
        <p:sp>
          <p:nvSpPr>
            <p:cNvPr id="422" name="Google Shape;422;p52"/>
            <p:cNvSpPr/>
            <p:nvPr/>
          </p:nvSpPr>
          <p:spPr>
            <a:xfrm>
              <a:off x="6784924" y="4361139"/>
              <a:ext cx="888300" cy="379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X being: </a:t>
              </a:r>
              <a:endParaRPr b="0" i="0" sz="1400" u="none" cap="none" strike="noStrike">
                <a:solidFill>
                  <a:srgbClr val="002060"/>
                </a:solidFill>
                <a:latin typeface="Roboto"/>
                <a:ea typeface="Roboto"/>
                <a:cs typeface="Roboto"/>
                <a:sym typeface="Roboto"/>
              </a:endParaRPr>
            </a:p>
          </p:txBody>
        </p:sp>
        <p:sp>
          <p:nvSpPr>
            <p:cNvPr id="423" name="Google Shape;423;p52"/>
            <p:cNvSpPr/>
            <p:nvPr/>
          </p:nvSpPr>
          <p:spPr>
            <a:xfrm>
              <a:off x="6708776" y="4176714"/>
              <a:ext cx="3882300" cy="1996200"/>
            </a:xfrm>
            <a:prstGeom prst="roundRect">
              <a:avLst>
                <a:gd fmla="val 7362"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id="424" name="Google Shape;424;p52"/>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425" name="Google Shape;425;p52"/>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nvSpPr>
        <p:spPr>
          <a:xfrm>
            <a:off x="-263654" y="750775"/>
            <a:ext cx="10470900" cy="368400"/>
          </a:xfrm>
          <a:prstGeom prst="rect">
            <a:avLst/>
          </a:prstGeom>
          <a:noFill/>
          <a:ln>
            <a:noFill/>
          </a:ln>
        </p:spPr>
        <p:txBody>
          <a:bodyPr anchorCtr="0" anchor="ctr" bIns="25400" lIns="25400" spcFirstLastPara="1" rIns="25400" wrap="square" tIns="25400">
            <a:noAutofit/>
          </a:bodyPr>
          <a:lstStyle/>
          <a:p>
            <a:pPr indent="0" lvl="0" marL="609584" marR="0" rtl="0" algn="l">
              <a:lnSpc>
                <a:spcPct val="100000"/>
              </a:lnSpc>
              <a:spcBef>
                <a:spcPts val="0"/>
              </a:spcBef>
              <a:spcAft>
                <a:spcPts val="0"/>
              </a:spcAft>
              <a:buClr>
                <a:srgbClr val="000000"/>
              </a:buClr>
              <a:buSzPts val="1800"/>
              <a:buFont typeface="Arial"/>
              <a:buNone/>
            </a:pPr>
            <a:r>
              <a:rPr b="1" i="0" lang="en-MY" sz="2400" u="none" cap="none" strike="noStrike">
                <a:solidFill>
                  <a:srgbClr val="2F2922"/>
                </a:solidFill>
                <a:latin typeface="Signika"/>
                <a:ea typeface="Signika"/>
                <a:cs typeface="Signika"/>
                <a:sym typeface="Signika"/>
              </a:rPr>
              <a:t>Problem</a:t>
            </a:r>
            <a:endParaRPr b="1" i="0" sz="2667" u="none" cap="none" strike="noStrike">
              <a:solidFill>
                <a:srgbClr val="FF9419"/>
              </a:solidFill>
              <a:latin typeface="Signika"/>
              <a:ea typeface="Signika"/>
              <a:cs typeface="Signika"/>
              <a:sym typeface="Signika"/>
            </a:endParaRPr>
          </a:p>
        </p:txBody>
      </p:sp>
      <p:sp>
        <p:nvSpPr>
          <p:cNvPr id="431" name="Google Shape;431;p53"/>
          <p:cNvSpPr txBox="1"/>
          <p:nvPr/>
        </p:nvSpPr>
        <p:spPr>
          <a:xfrm>
            <a:off x="2162941" y="48667"/>
            <a:ext cx="7735500" cy="7047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200"/>
              <a:buFont typeface="Arial"/>
              <a:buNone/>
            </a:pPr>
            <a:r>
              <a:rPr b="1" i="0" lang="en-MY" sz="3200" u="none" cap="none" strike="noStrike">
                <a:solidFill>
                  <a:srgbClr val="000000"/>
                </a:solidFill>
                <a:latin typeface="Signika"/>
                <a:ea typeface="Signika"/>
                <a:cs typeface="Signika"/>
                <a:sym typeface="Signika"/>
              </a:rPr>
              <a:t>Pitching Flow</a:t>
            </a:r>
            <a:endParaRPr/>
          </a:p>
        </p:txBody>
      </p:sp>
      <p:sp>
        <p:nvSpPr>
          <p:cNvPr id="432" name="Google Shape;432;p53"/>
          <p:cNvSpPr/>
          <p:nvPr/>
        </p:nvSpPr>
        <p:spPr>
          <a:xfrm>
            <a:off x="313738" y="1238563"/>
            <a:ext cx="1287300" cy="1218900"/>
          </a:xfrm>
          <a:prstGeom prst="diamond">
            <a:avLst/>
          </a:prstGeom>
          <a:solidFill>
            <a:srgbClr val="EF86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MY" sz="3600" u="none" cap="none" strike="noStrike">
                <a:solidFill>
                  <a:srgbClr val="000000"/>
                </a:solidFill>
                <a:latin typeface="Roboto"/>
                <a:ea typeface="Roboto"/>
                <a:cs typeface="Roboto"/>
                <a:sym typeface="Roboto"/>
              </a:rPr>
              <a:t>P</a:t>
            </a:r>
            <a:endParaRPr/>
          </a:p>
        </p:txBody>
      </p:sp>
      <p:sp>
        <p:nvSpPr>
          <p:cNvPr id="433" name="Google Shape;433;p53"/>
          <p:cNvSpPr txBox="1"/>
          <p:nvPr/>
        </p:nvSpPr>
        <p:spPr>
          <a:xfrm>
            <a:off x="1600927" y="1647951"/>
            <a:ext cx="3437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en-MY" sz="2000" u="none" cap="none" strike="noStrike">
                <a:solidFill>
                  <a:srgbClr val="002060"/>
                </a:solidFill>
                <a:latin typeface="Roboto"/>
                <a:ea typeface="Roboto"/>
                <a:cs typeface="Roboto"/>
                <a:sym typeface="Roboto"/>
              </a:rPr>
              <a:t>What is Problem Questions?</a:t>
            </a:r>
            <a:endParaRPr/>
          </a:p>
        </p:txBody>
      </p:sp>
      <p:sp>
        <p:nvSpPr>
          <p:cNvPr id="434" name="Google Shape;434;p53"/>
          <p:cNvSpPr/>
          <p:nvPr/>
        </p:nvSpPr>
        <p:spPr>
          <a:xfrm>
            <a:off x="334427" y="2565886"/>
            <a:ext cx="5294700" cy="872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MY" sz="1800" u="none" cap="none" strike="noStrike">
                <a:solidFill>
                  <a:srgbClr val="000000"/>
                </a:solidFill>
                <a:latin typeface="Roboto"/>
                <a:ea typeface="Roboto"/>
                <a:cs typeface="Roboto"/>
                <a:sym typeface="Roboto"/>
              </a:rPr>
              <a:t>To identify areas of potential growth and provide the optimal solution</a:t>
            </a:r>
            <a:endParaRPr/>
          </a:p>
        </p:txBody>
      </p:sp>
      <p:grpSp>
        <p:nvGrpSpPr>
          <p:cNvPr id="435" name="Google Shape;435;p53"/>
          <p:cNvGrpSpPr/>
          <p:nvPr/>
        </p:nvGrpSpPr>
        <p:grpSpPr>
          <a:xfrm>
            <a:off x="6708775" y="1647951"/>
            <a:ext cx="3882300" cy="2185800"/>
            <a:chOff x="6708776" y="2048061"/>
            <a:chExt cx="3882300" cy="2185800"/>
          </a:xfrm>
        </p:grpSpPr>
        <p:sp>
          <p:nvSpPr>
            <p:cNvPr id="436" name="Google Shape;436;p53"/>
            <p:cNvSpPr/>
            <p:nvPr/>
          </p:nvSpPr>
          <p:spPr>
            <a:xfrm>
              <a:off x="6708776" y="2048061"/>
              <a:ext cx="3882300" cy="2185800"/>
            </a:xfrm>
            <a:prstGeom prst="roundRect">
              <a:avLst>
                <a:gd fmla="val 7362" name="adj"/>
              </a:avLst>
            </a:prstGeom>
            <a:no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7" name="Google Shape;437;p53"/>
            <p:cNvSpPr/>
            <p:nvPr/>
          </p:nvSpPr>
          <p:spPr>
            <a:xfrm>
              <a:off x="6784924" y="2400620"/>
              <a:ext cx="3616500" cy="1723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How long does it take to do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How expensive is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How many people are required to achieve the necessary results?</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What happens if you’re not successful with X?</a:t>
              </a:r>
              <a:endParaRPr/>
            </a:p>
            <a:p>
              <a:pPr indent="-285750" lvl="0" marL="2857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Does this process ever fail?</a:t>
              </a:r>
              <a:endParaRPr/>
            </a:p>
          </p:txBody>
        </p:sp>
        <p:sp>
          <p:nvSpPr>
            <p:cNvPr id="438" name="Google Shape;438;p53"/>
            <p:cNvSpPr/>
            <p:nvPr/>
          </p:nvSpPr>
          <p:spPr>
            <a:xfrm>
              <a:off x="6784924" y="2083741"/>
              <a:ext cx="1997700" cy="379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Example of Questions:</a:t>
              </a:r>
              <a:endParaRPr b="0" i="0" sz="1400" u="none" cap="none" strike="noStrike">
                <a:solidFill>
                  <a:srgbClr val="002060"/>
                </a:solidFill>
                <a:latin typeface="Roboto"/>
                <a:ea typeface="Roboto"/>
                <a:cs typeface="Roboto"/>
                <a:sym typeface="Roboto"/>
              </a:endParaRPr>
            </a:p>
          </p:txBody>
        </p:sp>
      </p:grpSp>
      <p:grpSp>
        <p:nvGrpSpPr>
          <p:cNvPr id="439" name="Google Shape;439;p53"/>
          <p:cNvGrpSpPr/>
          <p:nvPr/>
        </p:nvGrpSpPr>
        <p:grpSpPr>
          <a:xfrm>
            <a:off x="6708775" y="3967324"/>
            <a:ext cx="4191548" cy="2185800"/>
            <a:chOff x="6708776" y="4176714"/>
            <a:chExt cx="4191548" cy="2185800"/>
          </a:xfrm>
        </p:grpSpPr>
        <p:sp>
          <p:nvSpPr>
            <p:cNvPr id="440" name="Google Shape;440;p53"/>
            <p:cNvSpPr/>
            <p:nvPr/>
          </p:nvSpPr>
          <p:spPr>
            <a:xfrm>
              <a:off x="6784924" y="4740730"/>
              <a:ext cx="4115400" cy="1446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Tracking sales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Tracking inventories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Sending sales reports</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Identifying your best selling items for the month</a:t>
              </a:r>
              <a:endParaRPr/>
            </a:p>
            <a:p>
              <a:pPr indent="-171450" lvl="0" marL="171450" marR="0" rtl="0" algn="l">
                <a:lnSpc>
                  <a:spcPct val="150000"/>
                </a:lnSpc>
                <a:spcBef>
                  <a:spcPts val="0"/>
                </a:spcBef>
                <a:spcAft>
                  <a:spcPts val="0"/>
                </a:spcAft>
                <a:buClr>
                  <a:srgbClr val="000000"/>
                </a:buClr>
                <a:buSzPts val="1200"/>
                <a:buFont typeface="Arial"/>
                <a:buChar char="•"/>
              </a:pPr>
              <a:r>
                <a:rPr b="0" i="0" lang="en-MY" sz="1200" u="none" cap="none" strike="noStrike">
                  <a:solidFill>
                    <a:srgbClr val="000000"/>
                  </a:solidFill>
                  <a:latin typeface="Roboto"/>
                  <a:ea typeface="Roboto"/>
                  <a:cs typeface="Roboto"/>
                  <a:sym typeface="Roboto"/>
                </a:rPr>
                <a:t>Maintaining your regular customers</a:t>
              </a:r>
              <a:endParaRPr/>
            </a:p>
          </p:txBody>
        </p:sp>
        <p:sp>
          <p:nvSpPr>
            <p:cNvPr id="441" name="Google Shape;441;p53"/>
            <p:cNvSpPr/>
            <p:nvPr/>
          </p:nvSpPr>
          <p:spPr>
            <a:xfrm>
              <a:off x="6784924" y="4361139"/>
              <a:ext cx="888300" cy="379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400"/>
                <a:buFont typeface="Arial"/>
                <a:buNone/>
              </a:pPr>
              <a:r>
                <a:rPr b="1" i="0" lang="en-MY" sz="1400" u="none" cap="none" strike="noStrike">
                  <a:solidFill>
                    <a:srgbClr val="002060"/>
                  </a:solidFill>
                  <a:latin typeface="Roboto"/>
                  <a:ea typeface="Roboto"/>
                  <a:cs typeface="Roboto"/>
                  <a:sym typeface="Roboto"/>
                </a:rPr>
                <a:t>X being: </a:t>
              </a:r>
              <a:endParaRPr b="0" i="0" sz="1400" u="none" cap="none" strike="noStrike">
                <a:solidFill>
                  <a:srgbClr val="002060"/>
                </a:solidFill>
                <a:latin typeface="Roboto"/>
                <a:ea typeface="Roboto"/>
                <a:cs typeface="Roboto"/>
                <a:sym typeface="Roboto"/>
              </a:endParaRPr>
            </a:p>
          </p:txBody>
        </p:sp>
        <p:sp>
          <p:nvSpPr>
            <p:cNvPr id="442" name="Google Shape;442;p53"/>
            <p:cNvSpPr/>
            <p:nvPr/>
          </p:nvSpPr>
          <p:spPr>
            <a:xfrm>
              <a:off x="6708776" y="4176714"/>
              <a:ext cx="3882300" cy="2185800"/>
            </a:xfrm>
            <a:prstGeom prst="roundRect">
              <a:avLst>
                <a:gd fmla="val 7362" name="adj"/>
              </a:avLst>
            </a:prstGeom>
            <a:no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id="443" name="Google Shape;443;p53"/>
          <p:cNvPicPr preferRelativeResize="0"/>
          <p:nvPr/>
        </p:nvPicPr>
        <p:blipFill rotWithShape="1">
          <a:blip r:embed="rId3">
            <a:alphaModFix/>
          </a:blip>
          <a:srcRect b="0" l="0" r="0" t="0"/>
          <a:stretch/>
        </p:blipFill>
        <p:spPr>
          <a:xfrm>
            <a:off x="10782528" y="232588"/>
            <a:ext cx="791779" cy="791779"/>
          </a:xfrm>
          <a:prstGeom prst="rect">
            <a:avLst/>
          </a:prstGeom>
          <a:noFill/>
          <a:ln>
            <a:noFill/>
          </a:ln>
        </p:spPr>
      </p:pic>
      <p:sp>
        <p:nvSpPr>
          <p:cNvPr id="444" name="Google Shape;444;p53"/>
          <p:cNvSpPr txBox="1"/>
          <p:nvPr>
            <p:ph idx="12" type="sldNum"/>
          </p:nvPr>
        </p:nvSpPr>
        <p:spPr>
          <a:xfrm>
            <a:off x="11460412" y="6333201"/>
            <a:ext cx="731700" cy="5247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MY"/>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oreHub Present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look">
  <a:themeElements>
    <a:clrScheme name="Custom 2">
      <a:dk1>
        <a:srgbClr val="FB9419"/>
      </a:dk1>
      <a:lt1>
        <a:srgbClr val="000000"/>
      </a:lt1>
      <a:dk2>
        <a:srgbClr val="5E5E5E"/>
      </a:dk2>
      <a:lt2>
        <a:srgbClr val="FA9419"/>
      </a:lt2>
      <a:accent1>
        <a:srgbClr val="F067C7"/>
      </a:accent1>
      <a:accent2>
        <a:srgbClr val="5E5E5E"/>
      </a:accent2>
      <a:accent3>
        <a:srgbClr val="FF5722"/>
      </a:accent3>
      <a:accent4>
        <a:srgbClr val="000000"/>
      </a:accent4>
      <a:accent5>
        <a:srgbClr val="5E5E5E"/>
      </a:accent5>
      <a:accent6>
        <a:srgbClr val="FF5722"/>
      </a:accent6>
      <a:hlink>
        <a:srgbClr val="000000"/>
      </a:hlink>
      <a:folHlink>
        <a:srgbClr val="043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StoreHub Present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oreHub Present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